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741" r:id="rId2"/>
  </p:sldMasterIdLst>
  <p:notesMasterIdLst>
    <p:notesMasterId r:id="rId29"/>
  </p:notesMasterIdLst>
  <p:handoutMasterIdLst>
    <p:handoutMasterId r:id="rId30"/>
  </p:handoutMasterIdLst>
  <p:sldIdLst>
    <p:sldId id="281" r:id="rId3"/>
    <p:sldId id="306" r:id="rId4"/>
    <p:sldId id="302" r:id="rId5"/>
    <p:sldId id="296" r:id="rId6"/>
    <p:sldId id="411" r:id="rId7"/>
    <p:sldId id="429" r:id="rId8"/>
    <p:sldId id="432" r:id="rId9"/>
    <p:sldId id="434" r:id="rId10"/>
    <p:sldId id="436" r:id="rId11"/>
    <p:sldId id="428" r:id="rId12"/>
    <p:sldId id="413" r:id="rId13"/>
    <p:sldId id="439" r:id="rId14"/>
    <p:sldId id="438" r:id="rId15"/>
    <p:sldId id="368" r:id="rId16"/>
    <p:sldId id="402" r:id="rId17"/>
    <p:sldId id="389" r:id="rId18"/>
    <p:sldId id="370" r:id="rId19"/>
    <p:sldId id="371" r:id="rId20"/>
    <p:sldId id="426" r:id="rId21"/>
    <p:sldId id="427" r:id="rId22"/>
    <p:sldId id="372" r:id="rId23"/>
    <p:sldId id="441" r:id="rId24"/>
    <p:sldId id="442" r:id="rId25"/>
    <p:sldId id="407" r:id="rId26"/>
    <p:sldId id="376" r:id="rId27"/>
    <p:sldId id="341" r:id="rId28"/>
  </p:sldIdLst>
  <p:sldSz cx="9144000" cy="6858000" type="screen4x3"/>
  <p:notesSz cx="7315200" cy="96012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3600" b="1" kern="1200">
        <a:solidFill>
          <a:srgbClr val="000099"/>
        </a:solidFill>
        <a:latin typeface="Times New Roman" pitchFamily="18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ECFFD9"/>
    <a:srgbClr val="FFFFFF"/>
    <a:srgbClr val="000000"/>
    <a:srgbClr val="6DFFFF"/>
    <a:srgbClr val="F7E8F8"/>
    <a:srgbClr val="FBEAF9"/>
    <a:srgbClr val="66FF66"/>
    <a:srgbClr val="C9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0" autoAdjust="0"/>
    <p:restoredTop sz="93849" autoAdjust="0"/>
  </p:normalViewPr>
  <p:slideViewPr>
    <p:cSldViewPr showGuides="1">
      <p:cViewPr varScale="1">
        <p:scale>
          <a:sx n="109" d="100"/>
          <a:sy n="109" d="100"/>
        </p:scale>
        <p:origin x="1944" y="186"/>
      </p:cViewPr>
      <p:guideLst>
        <p:guide orient="horz" pos="110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pattFill prst="pct5">
          <a:fgClr>
            <a:schemeClr val="accent1"/>
          </a:fgClr>
          <a:bgClr>
            <a:schemeClr val="bg1"/>
          </a:bgClr>
        </a:pattFill>
      </c:spPr>
    </c:title>
    <c:autoTitleDeleted val="0"/>
    <c:view3D>
      <c:rotX val="15"/>
      <c:hPercent val="66"/>
      <c:rotY val="20"/>
      <c:depthPercent val="5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84120171673821"/>
          <c:y val="4.2918454935622317E-2"/>
          <c:w val="0.76251788268955656"/>
          <c:h val="0.8004291845493561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24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 w="14246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4246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4246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4246">
                <a:solidFill>
                  <a:schemeClr val="tx1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FFFF"/>
              </a:solidFill>
              <a:ln w="14246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 w="1424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1570605163737997E-2"/>
                  <c:y val="-9.8072744857424093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530604272133783E-2"/>
                  <c:y val="-9.2579307660469623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629373051487949E-2"/>
                  <c:y val="-8.8773485082050574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005681172759376E-2"/>
                  <c:y val="-0.10038837723519584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314750381298102E-2"/>
                  <c:y val="-9.2284113353595432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2" b="0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ปี 2559</c:v>
                </c:pt>
                <c:pt idx="1">
                  <c:v>ปี 2560</c:v>
                </c:pt>
                <c:pt idx="2">
                  <c:v>ปี 2561</c:v>
                </c:pt>
                <c:pt idx="3">
                  <c:v>ปี 2562</c:v>
                </c:pt>
                <c:pt idx="4">
                  <c:v>ปี 2563</c:v>
                </c:pt>
                <c:pt idx="5">
                  <c:v>ปี 2564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400355</c:v>
                </c:pt>
                <c:pt idx="1">
                  <c:v>409824</c:v>
                </c:pt>
                <c:pt idx="2">
                  <c:v>234839</c:v>
                </c:pt>
                <c:pt idx="3">
                  <c:v>235687</c:v>
                </c:pt>
                <c:pt idx="4">
                  <c:v>236808</c:v>
                </c:pt>
                <c:pt idx="5">
                  <c:v>736715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531735760"/>
        <c:axId val="-1531740656"/>
        <c:axId val="0"/>
      </c:bar3DChart>
      <c:catAx>
        <c:axId val="-153173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123">
            <a:noFill/>
          </a:ln>
        </c:spPr>
        <c:txPr>
          <a:bodyPr rot="0" vert="horz"/>
          <a:lstStyle/>
          <a:p>
            <a:pPr>
              <a:defRPr sz="2075" b="0" i="0" u="none" strike="noStrike" baseline="0">
                <a:solidFill>
                  <a:srgbClr val="993300"/>
                </a:solidFill>
                <a:latin typeface="AngsanaUPC"/>
                <a:ea typeface="AngsanaUPC"/>
                <a:cs typeface="AngsanaUPC"/>
              </a:defRPr>
            </a:pPr>
            <a:endParaRPr lang="th-TH"/>
          </a:p>
        </c:txPr>
        <c:crossAx val="-153174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5317406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5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1" b="0" i="0" u="none" strike="noStrike" baseline="0">
                <a:solidFill>
                  <a:srgbClr val="8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-1531735760"/>
        <c:crosses val="autoZero"/>
        <c:crossBetween val="between"/>
      </c:valAx>
      <c:spPr>
        <a:noFill/>
        <a:ln w="28493">
          <a:noFill/>
        </a:ln>
      </c:spPr>
    </c:plotArea>
    <c:plotVisOnly val="1"/>
    <c:dispBlanksAs val="gap"/>
    <c:showDLblsOverMax val="0"/>
  </c:chart>
  <c:spPr>
    <a:gradFill flip="none" rotWithShape="0">
      <a:gsLst>
        <a:gs pos="0">
          <a:srgbClr val="5E9EFF"/>
        </a:gs>
        <a:gs pos="22000">
          <a:srgbClr val="81C0FF"/>
        </a:gs>
        <a:gs pos="55000">
          <a:srgbClr val="C1D4EA"/>
        </a:gs>
        <a:gs pos="100000">
          <a:srgbClr val="FFEBFA"/>
        </a:gs>
      </a:gsLst>
      <a:lin ang="5400000" scaled="0"/>
      <a:tileRect/>
    </a:gradFill>
    <a:ln>
      <a:noFill/>
    </a:ln>
  </c:spPr>
  <c:txPr>
    <a:bodyPr/>
    <a:lstStyle/>
    <a:p>
      <a:pPr>
        <a:defRPr sz="10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hPercent val="67"/>
      <c:rotY val="20"/>
      <c:depthPercent val="5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027181075602589"/>
          <c:y val="7.0917155826060729E-2"/>
          <c:w val="0.76108726752503575"/>
          <c:h val="0.7231759656652360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DFFFF"/>
            </a:solidFill>
            <a:ln w="1424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2.9381828564088164E-2"/>
                  <c:y val="-8.9136303640989456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66376477053317E-2"/>
                  <c:y val="-8.5189604443895284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351058188077046E-2"/>
                  <c:y val="-8.3693079926341896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18266407649706E-2"/>
                  <c:y val="-9.5613966723552102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947031052184706E-2"/>
                  <c:y val="-8.6348066192916656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9864061172472384E-2"/>
                  <c:y val="-8.9086868615608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2" b="0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</c:numCache>
            </c:numRef>
          </c:cat>
          <c:val>
            <c:numRef>
              <c:f>Sheet1!$B$2:$G$2</c:f>
              <c:numCache>
                <c:formatCode>#,##0</c:formatCode>
                <c:ptCount val="6"/>
                <c:pt idx="0">
                  <c:v>124277</c:v>
                </c:pt>
                <c:pt idx="1">
                  <c:v>148807</c:v>
                </c:pt>
                <c:pt idx="2">
                  <c:v>157906</c:v>
                </c:pt>
                <c:pt idx="3">
                  <c:v>119569</c:v>
                </c:pt>
                <c:pt idx="4">
                  <c:v>116473</c:v>
                </c:pt>
                <c:pt idx="5">
                  <c:v>126383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531733584"/>
        <c:axId val="-1531737936"/>
        <c:axId val="0"/>
      </c:bar3DChart>
      <c:catAx>
        <c:axId val="-153173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 dirty="0" smtClean="0"/>
                  <a:t>เว็บไซต์สำนักฯ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1772409502338123"/>
              <c:y val="0.90327611197247326"/>
            </c:manualLayout>
          </c:layout>
          <c:overlay val="0"/>
          <c:spPr>
            <a:solidFill>
              <a:srgbClr val="00B0F0"/>
            </a:solidFill>
          </c:spPr>
        </c:title>
        <c:numFmt formatCode="General" sourceLinked="1"/>
        <c:majorTickMark val="out"/>
        <c:minorTickMark val="none"/>
        <c:tickLblPos val="nextTo"/>
        <c:spPr>
          <a:ln w="7123">
            <a:noFill/>
          </a:ln>
        </c:spPr>
        <c:txPr>
          <a:bodyPr rot="0" vert="horz"/>
          <a:lstStyle/>
          <a:p>
            <a:pPr>
              <a:defRPr sz="2075" b="0" i="0" u="none" strike="noStrike" baseline="0">
                <a:solidFill>
                  <a:srgbClr val="993300"/>
                </a:solidFill>
                <a:latin typeface="AngsanaUPC"/>
                <a:ea typeface="AngsanaUPC"/>
                <a:cs typeface="AngsanaUPC"/>
              </a:defRPr>
            </a:pPr>
            <a:endParaRPr lang="th-TH"/>
          </a:p>
        </c:txPr>
        <c:crossAx val="-153173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5317379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35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1" b="0" i="0" u="none" strike="noStrike" baseline="0">
                <a:solidFill>
                  <a:srgbClr val="8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-1531733584"/>
        <c:crosses val="autoZero"/>
        <c:crossBetween val="between"/>
      </c:valAx>
      <c:spPr>
        <a:noFill/>
        <a:ln w="28493">
          <a:noFill/>
        </a:ln>
      </c:spPr>
    </c:plotArea>
    <c:plotVisOnly val="1"/>
    <c:dispBlanksAs val="gap"/>
    <c:showDLblsOverMax val="0"/>
  </c:chart>
  <c:spPr>
    <a:gradFill flip="none" rotWithShape="0">
      <a:gsLst>
        <a:gs pos="0">
          <a:srgbClr val="5E9EFF"/>
        </a:gs>
        <a:gs pos="22000">
          <a:srgbClr val="81C0FF"/>
        </a:gs>
        <a:gs pos="55000">
          <a:srgbClr val="C1D4EA"/>
        </a:gs>
        <a:gs pos="100000">
          <a:srgbClr val="FFEBFA"/>
        </a:gs>
      </a:gsLst>
      <a:lin ang="5400000" scaled="0"/>
      <a:tileRect/>
    </a:gradFill>
    <a:ln>
      <a:solidFill>
        <a:srgbClr val="FBEAF9"/>
      </a:solidFill>
    </a:ln>
  </c:spPr>
  <c:txPr>
    <a:bodyPr/>
    <a:lstStyle/>
    <a:p>
      <a:pPr>
        <a:defRPr sz="10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6"/>
      <c:rotY val="20"/>
      <c:depthPercent val="5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888412017167383"/>
          <c:y val="4.5064377682403435E-2"/>
          <c:w val="0.73390557939914158"/>
          <c:h val="0.7982832618025751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24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FFFF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1424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780541610521516E-2"/>
                  <c:y val="-9.6909956436208575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366981707498912E-2"/>
                  <c:y val="-8.7147284263643043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239943561337421E-2"/>
                  <c:y val="-8.8504489076372442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242692671190292E-2"/>
                  <c:y val="-9.6978234420055931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6464724625171852E-2"/>
                  <c:y val="-9.2219539276401641E-2"/>
                </c:manualLayout>
              </c:layout>
              <c:spPr>
                <a:noFill/>
                <a:ln w="28493">
                  <a:noFill/>
                </a:ln>
              </c:spPr>
              <c:txPr>
                <a:bodyPr/>
                <a:lstStyle/>
                <a:p>
                  <a:pPr>
                    <a:defRPr sz="1262" b="0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6270178419711126E-2"/>
                  <c:y val="-9.163220771891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2" b="0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2562</c:v>
                </c:pt>
                <c:pt idx="1">
                  <c:v>2562</c:v>
                </c:pt>
                <c:pt idx="2">
                  <c:v>2563</c:v>
                </c:pt>
                <c:pt idx="3">
                  <c:v>2563</c:v>
                </c:pt>
                <c:pt idx="4">
                  <c:v>2564</c:v>
                </c:pt>
                <c:pt idx="5">
                  <c:v>2564</c:v>
                </c:pt>
              </c:numCache>
            </c:numRef>
          </c:cat>
          <c:val>
            <c:numRef>
              <c:f>Sheet1!$B$2:$G$2</c:f>
              <c:numCache>
                <c:formatCode>#,##0</c:formatCode>
                <c:ptCount val="6"/>
                <c:pt idx="0">
                  <c:v>2927814.33</c:v>
                </c:pt>
                <c:pt idx="1">
                  <c:v>272688</c:v>
                </c:pt>
                <c:pt idx="2">
                  <c:v>2856967.15</c:v>
                </c:pt>
                <c:pt idx="3">
                  <c:v>286879</c:v>
                </c:pt>
                <c:pt idx="4">
                  <c:v>2959679.2</c:v>
                </c:pt>
                <c:pt idx="5">
                  <c:v>300082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531742288"/>
        <c:axId val="-1531737392"/>
        <c:axId val="0"/>
      </c:bar3DChart>
      <c:catAx>
        <c:axId val="-153174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123">
            <a:noFill/>
          </a:ln>
        </c:spPr>
        <c:txPr>
          <a:bodyPr rot="0" vert="horz"/>
          <a:lstStyle/>
          <a:p>
            <a:pPr>
              <a:defRPr sz="2075" b="0" i="0" u="none" strike="noStrike" baseline="0">
                <a:solidFill>
                  <a:srgbClr val="993300"/>
                </a:solidFill>
                <a:latin typeface="AngsanaUPC"/>
                <a:ea typeface="AngsanaUPC"/>
                <a:cs typeface="AngsanaUPC"/>
              </a:defRPr>
            </a:pPr>
            <a:endParaRPr lang="th-TH"/>
          </a:p>
        </c:txPr>
        <c:crossAx val="-1531737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5317373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5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1" b="0" i="0" u="none" strike="noStrike" baseline="0">
                <a:solidFill>
                  <a:srgbClr val="8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-1531742288"/>
        <c:crosses val="autoZero"/>
        <c:crossBetween val="between"/>
      </c:valAx>
      <c:spPr>
        <a:noFill/>
        <a:ln w="28493">
          <a:noFill/>
        </a:ln>
      </c:spPr>
    </c:plotArea>
    <c:plotVisOnly val="1"/>
    <c:dispBlanksAs val="gap"/>
    <c:showDLblsOverMax val="0"/>
  </c:chart>
  <c:spPr>
    <a:gradFill flip="none" rotWithShape="0">
      <a:gsLst>
        <a:gs pos="0">
          <a:srgbClr val="5E9EFF"/>
        </a:gs>
        <a:gs pos="22000">
          <a:srgbClr val="81C0FF"/>
        </a:gs>
        <a:gs pos="55000">
          <a:srgbClr val="C1D4EA"/>
        </a:gs>
        <a:gs pos="100000">
          <a:srgbClr val="FFEBFA"/>
        </a:gs>
      </a:gsLst>
      <a:lin ang="5400000" scaled="0"/>
      <a:tileRect/>
    </a:gradFill>
    <a:ln>
      <a:noFill/>
    </a:ln>
  </c:spPr>
  <c:txPr>
    <a:bodyPr/>
    <a:lstStyle/>
    <a:p>
      <a:pPr>
        <a:defRPr sz="10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6691505216096"/>
          <c:y val="9.0702947845804988E-2"/>
          <c:w val="0.85842026825633388"/>
          <c:h val="0.54828118917337387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43090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8211085100848879E-2"/>
                  <c:y val="-3.9380973369848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D41-4AF6-9F84-6C1FA564A4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213165921827341E-2"/>
                  <c:y val="-4.786133464345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41-4AF6-9F84-6C1FA564A4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497481733702206E-2"/>
                  <c:y val="-4.2600141976501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D41-4AF6-9F84-6C1FA564A4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984464779740369E-2"/>
                  <c:y val="3.4330039158035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41-4AF6-9F84-6C1FA564A4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448797383933564E-2"/>
                  <c:y val="3.7755801844914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41-4AF6-9F84-6C1FA564A4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727">
                <a:noFill/>
              </a:ln>
            </c:spPr>
            <c:txPr>
              <a:bodyPr/>
              <a:lstStyle/>
              <a:p>
                <a:pPr>
                  <a:defRPr sz="3362" b="1" i="0" u="none" strike="noStrike" baseline="0">
                    <a:solidFill>
                      <a:schemeClr val="tx1"/>
                    </a:solidFill>
                    <a:latin typeface="Angsana New"/>
                    <a:ea typeface="Angsana New"/>
                    <a:cs typeface="Angsana New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ปีการศึกษา2560</c:v>
                </c:pt>
                <c:pt idx="1">
                  <c:v>ปีการศึกษา2561</c:v>
                </c:pt>
                <c:pt idx="2">
                  <c:v>ปีการศึกษา2562</c:v>
                </c:pt>
                <c:pt idx="3">
                  <c:v>ปีการศึกษา2563</c:v>
                </c:pt>
                <c:pt idx="4">
                  <c:v>ปีการศึกษา2564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3.88</c:v>
                </c:pt>
                <c:pt idx="1">
                  <c:v>3.92</c:v>
                </c:pt>
                <c:pt idx="2" formatCode="0.00">
                  <c:v>3.4</c:v>
                </c:pt>
                <c:pt idx="3" formatCode="0.00">
                  <c:v>3.78</c:v>
                </c:pt>
                <c:pt idx="4" formatCode="0.00">
                  <c:v>3.77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D41-4AF6-9F84-6C1FA564A4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4365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ปีการศึกษา2560</c:v>
                </c:pt>
                <c:pt idx="1">
                  <c:v>ปีการศึกษา2561</c:v>
                </c:pt>
                <c:pt idx="2">
                  <c:v>ปีการศึกษา2562</c:v>
                </c:pt>
                <c:pt idx="3">
                  <c:v>ปีการศึกษา2563</c:v>
                </c:pt>
                <c:pt idx="4">
                  <c:v>ปีการศึกษา2564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D41-4AF6-9F84-6C1FA564A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91816672"/>
        <c:axId val="-1391814496"/>
      </c:lineChart>
      <c:catAx>
        <c:axId val="-139181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8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2629" b="1" i="0" u="none" strike="noStrike" baseline="0">
                <a:solidFill>
                  <a:schemeClr val="tx1"/>
                </a:solidFill>
                <a:latin typeface="Angsana New"/>
                <a:ea typeface="Angsana New"/>
                <a:cs typeface="Angsana New"/>
              </a:defRPr>
            </a:pPr>
            <a:endParaRPr lang="th-TH"/>
          </a:p>
        </c:txPr>
        <c:crossAx val="-1391814496"/>
        <c:crosses val="autoZero"/>
        <c:auto val="1"/>
        <c:lblAlgn val="ctr"/>
        <c:lblOffset val="100"/>
        <c:noMultiLvlLbl val="0"/>
      </c:catAx>
      <c:valAx>
        <c:axId val="-1391814496"/>
        <c:scaling>
          <c:orientation val="minMax"/>
        </c:scaling>
        <c:delete val="0"/>
        <c:axPos val="l"/>
        <c:majorGridlines>
          <c:spPr>
            <a:ln w="358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47" b="1" i="0" u="none" strike="noStrike" baseline="0">
                <a:solidFill>
                  <a:schemeClr val="tx1"/>
                </a:solidFill>
                <a:latin typeface="Angsana New"/>
                <a:ea typeface="Angsana New"/>
                <a:cs typeface="Angsana New"/>
              </a:defRPr>
            </a:pPr>
            <a:endParaRPr lang="th-TH"/>
          </a:p>
        </c:txPr>
        <c:crossAx val="-1391816672"/>
        <c:crosses val="autoZero"/>
        <c:crossBetween val="between"/>
      </c:valAx>
      <c:spPr>
        <a:noFill/>
        <a:ln w="14365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solidFill>
      <a:srgbClr val="C0C0C0"/>
    </a:solidFill>
    <a:ln>
      <a:noFill/>
    </a:ln>
  </c:spPr>
  <c:txPr>
    <a:bodyPr/>
    <a:lstStyle/>
    <a:p>
      <a:pPr>
        <a:defRPr sz="2147" b="1" i="0" u="none" strike="noStrike" baseline="0">
          <a:solidFill>
            <a:schemeClr val="tx1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7521A5-598C-4222-8611-A70B683B4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527" y="4561226"/>
            <a:ext cx="5854148" cy="43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D695EA-8464-43A7-BBAA-DA51416B37C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9327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695EA-8464-43A7-BBAA-DA51416B37C6}" type="slidenum">
              <a:rPr lang="en-US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232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70662" indent="-296408" eaLnBrk="0" hangingPunct="0"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85634" indent="-237127" eaLnBrk="0" hangingPunct="0"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59887" indent="-237127" eaLnBrk="0" hangingPunct="0"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134141" indent="-237127" eaLnBrk="0" hangingPunct="0"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3BC2F77E-0F75-4B89-AA95-3B78A613ED92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4</a:t>
            </a:fld>
            <a:endParaRPr lang="th-TH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4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55" y="2115"/>
              <a:ext cx="65" cy="86"/>
            </a:xfrm>
            <a:custGeom>
              <a:avLst/>
              <a:gdLst>
                <a:gd name="T0" fmla="*/ 0 w 65"/>
                <a:gd name="T1" fmla="*/ 0 h 86"/>
                <a:gd name="T2" fmla="*/ 15 w 65"/>
                <a:gd name="T3" fmla="*/ 12 h 86"/>
                <a:gd name="T4" fmla="*/ 27 w 65"/>
                <a:gd name="T5" fmla="*/ 23 h 86"/>
                <a:gd name="T6" fmla="*/ 36 w 65"/>
                <a:gd name="T7" fmla="*/ 35 h 86"/>
                <a:gd name="T8" fmla="*/ 47 w 65"/>
                <a:gd name="T9" fmla="*/ 45 h 86"/>
                <a:gd name="T10" fmla="*/ 56 w 65"/>
                <a:gd name="T11" fmla="*/ 66 h 86"/>
                <a:gd name="T12" fmla="*/ 63 w 65"/>
                <a:gd name="T13" fmla="*/ 80 h 86"/>
                <a:gd name="T14" fmla="*/ 65 w 65"/>
                <a:gd name="T15" fmla="*/ 86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44" y="2118"/>
              <a:ext cx="71" cy="84"/>
            </a:xfrm>
            <a:custGeom>
              <a:avLst/>
              <a:gdLst>
                <a:gd name="T0" fmla="*/ 69 w 71"/>
                <a:gd name="T1" fmla="*/ 0 h 84"/>
                <a:gd name="T2" fmla="*/ 61 w 71"/>
                <a:gd name="T3" fmla="*/ 27 h 84"/>
                <a:gd name="T4" fmla="*/ 52 w 71"/>
                <a:gd name="T5" fmla="*/ 57 h 84"/>
                <a:gd name="T6" fmla="*/ 46 w 71"/>
                <a:gd name="T7" fmla="*/ 72 h 84"/>
                <a:gd name="T8" fmla="*/ 33 w 71"/>
                <a:gd name="T9" fmla="*/ 63 h 84"/>
                <a:gd name="T10" fmla="*/ 25 w 71"/>
                <a:gd name="T11" fmla="*/ 51 h 84"/>
                <a:gd name="T12" fmla="*/ 10 w 71"/>
                <a:gd name="T13" fmla="*/ 39 h 84"/>
                <a:gd name="T14" fmla="*/ 4 w 71"/>
                <a:gd name="T15" fmla="*/ 77 h 84"/>
                <a:gd name="T16" fmla="*/ 1 w 71"/>
                <a:gd name="T17" fmla="*/ 84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คลิกเพื่อแก้ไขลักษณะต้นแบบชื่อเรื่อง</a:t>
            </a:r>
            <a:endParaRPr lang="en-US" noProof="0"/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คลิกเพื่อแก้ไขลักษณะต้นแบบหัวข้อย่อย</a:t>
            </a:r>
            <a:endParaRPr lang="en-US" noProof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0D99A-3D3D-4E0C-AF2D-C1F7C0413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62AB-E8B0-4549-8E36-98380D3A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C2C2-C714-4523-AA1F-2C7EA8FFB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 SmartArt 2"/>
          <p:cNvSpPr>
            <a:spLocks noGrp="1"/>
          </p:cNvSpPr>
          <p:nvPr>
            <p:ph type="dgm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E8A4-A9A6-4A08-884D-B6BAE7034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1257300" y="609600"/>
            <a:ext cx="7772400" cy="5486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C5B6-0728-43F2-9BE1-839D271B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55" y="2115"/>
              <a:ext cx="65" cy="86"/>
            </a:xfrm>
            <a:custGeom>
              <a:avLst/>
              <a:gdLst>
                <a:gd name="T0" fmla="*/ 0 w 65"/>
                <a:gd name="T1" fmla="*/ 0 h 86"/>
                <a:gd name="T2" fmla="*/ 15 w 65"/>
                <a:gd name="T3" fmla="*/ 12 h 86"/>
                <a:gd name="T4" fmla="*/ 27 w 65"/>
                <a:gd name="T5" fmla="*/ 23 h 86"/>
                <a:gd name="T6" fmla="*/ 36 w 65"/>
                <a:gd name="T7" fmla="*/ 35 h 86"/>
                <a:gd name="T8" fmla="*/ 47 w 65"/>
                <a:gd name="T9" fmla="*/ 45 h 86"/>
                <a:gd name="T10" fmla="*/ 56 w 65"/>
                <a:gd name="T11" fmla="*/ 66 h 86"/>
                <a:gd name="T12" fmla="*/ 63 w 65"/>
                <a:gd name="T13" fmla="*/ 80 h 86"/>
                <a:gd name="T14" fmla="*/ 65 w 65"/>
                <a:gd name="T15" fmla="*/ 86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44" y="2118"/>
              <a:ext cx="71" cy="84"/>
            </a:xfrm>
            <a:custGeom>
              <a:avLst/>
              <a:gdLst>
                <a:gd name="T0" fmla="*/ 69 w 71"/>
                <a:gd name="T1" fmla="*/ 0 h 84"/>
                <a:gd name="T2" fmla="*/ 61 w 71"/>
                <a:gd name="T3" fmla="*/ 27 h 84"/>
                <a:gd name="T4" fmla="*/ 52 w 71"/>
                <a:gd name="T5" fmla="*/ 57 h 84"/>
                <a:gd name="T6" fmla="*/ 46 w 71"/>
                <a:gd name="T7" fmla="*/ 72 h 84"/>
                <a:gd name="T8" fmla="*/ 33 w 71"/>
                <a:gd name="T9" fmla="*/ 63 h 84"/>
                <a:gd name="T10" fmla="*/ 25 w 71"/>
                <a:gd name="T11" fmla="*/ 51 h 84"/>
                <a:gd name="T12" fmla="*/ 10 w 71"/>
                <a:gd name="T13" fmla="*/ 39 h 84"/>
                <a:gd name="T14" fmla="*/ 4 w 71"/>
                <a:gd name="T15" fmla="*/ 77 h 84"/>
                <a:gd name="T16" fmla="*/ 1 w 71"/>
                <a:gd name="T17" fmla="*/ 84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คลิกเพื่อแก้ไขลักษณะต้นแบบชื่อเรื่อง</a:t>
            </a:r>
            <a:endParaRPr lang="en-US" noProof="0"/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คลิกเพื่อแก้ไขลักษณะต้นแบบหัวข้อย่อย</a:t>
            </a:r>
            <a:endParaRPr lang="en-US" noProof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6C65-9636-44DD-AA2B-3436439D3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3543-0FFE-4F14-A43E-C9F7C0BD2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A480-1C2B-48A4-8441-5B7BAD30B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5D03-7172-4AAF-B75D-222FFC274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3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F4E2-5845-4E09-8C28-B72C6251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6664-B31A-4ECA-97F1-7AA9F1F6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D0CF-2FB2-468B-BA67-D46CC4F5B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2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057F-83EF-4B19-978C-27EC14373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8FA-4054-4D27-865A-2CAE4A0E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8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7DCA-C8DB-42FE-BD15-9CF0AA970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8791-F2DC-445B-B012-E7B65190D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6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E02F-134D-429E-B95D-F66E97279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 SmartArt 2"/>
          <p:cNvSpPr>
            <a:spLocks noGrp="1"/>
          </p:cNvSpPr>
          <p:nvPr>
            <p:ph type="dgm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F447-5754-43B8-92E3-83C611737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1257300" y="609600"/>
            <a:ext cx="7772400" cy="5486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6748-0C46-4C79-A770-FE1EA0A95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5E17-A39F-4669-89D8-534659874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7ABF-9799-4B1E-9351-49E0A62B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7D6B-684E-4339-A775-C6BE47BD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1F06-1985-493C-A3C2-8FF4E43A0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0CEB-BED6-4C06-83E7-309B69DC5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53C5-E99C-4903-BF8F-83443363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2E60-F3BE-4668-B852-724788F3D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0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58371" name="Rectangle 1027"/>
            <p:cNvSpPr>
              <a:spLocks noChangeArrowheads="1"/>
            </p:cNvSpPr>
            <p:nvPr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034" name="Picture 1028" descr="Astonbn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Rectangle 1029"/>
            <p:cNvSpPr>
              <a:spLocks noChangeArrowheads="1"/>
            </p:cNvSpPr>
            <p:nvPr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6" name="Rectangle 1030" descr="Stonbk"/>
            <p:cNvSpPr>
              <a:spLocks noChangeArrowheads="1"/>
            </p:cNvSpPr>
            <p:nvPr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7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7" name="Rectangle 1031"/>
            <p:cNvSpPr>
              <a:spLocks noChangeArrowheads="1"/>
            </p:cNvSpPr>
            <p:nvPr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8" name="Line 1032"/>
            <p:cNvSpPr>
              <a:spLocks noChangeShapeType="1"/>
            </p:cNvSpPr>
            <p:nvPr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1033"/>
            <p:cNvSpPr>
              <a:spLocks noChangeShapeType="1"/>
            </p:cNvSpPr>
            <p:nvPr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034"/>
            <p:cNvSpPr>
              <a:spLocks noChangeArrowheads="1"/>
            </p:cNvSpPr>
            <p:nvPr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1027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คลิกเพื่อแก้ไขลักษณะต้นแบบชื่อเรื่อง</a:t>
            </a:r>
            <a:endParaRPr lang="en-US" altLang="en-US"/>
          </a:p>
        </p:txBody>
      </p:sp>
      <p:sp>
        <p:nvSpPr>
          <p:cNvPr id="1028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  <a:endParaRPr lang="en-US" altLang="en-US"/>
          </a:p>
          <a:p>
            <a:pPr lvl="1"/>
            <a:r>
              <a:rPr lang="th-TH" altLang="en-US"/>
              <a:t>ระดับที่สอง</a:t>
            </a:r>
            <a:endParaRPr lang="en-US" altLang="en-US"/>
          </a:p>
          <a:p>
            <a:pPr lvl="2"/>
            <a:r>
              <a:rPr lang="th-TH" altLang="en-US"/>
              <a:t>ระดับที่สาม</a:t>
            </a:r>
            <a:endParaRPr lang="en-US" altLang="en-US"/>
          </a:p>
          <a:p>
            <a:pPr lvl="3"/>
            <a:r>
              <a:rPr lang="th-TH" altLang="en-US"/>
              <a:t>ระดับที่สี่</a:t>
            </a:r>
            <a:endParaRPr lang="en-US" altLang="en-US"/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58381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82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83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1F5768C-BE1E-4C11-AFFF-F045AEF7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1040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  <p:sldLayoutId id="2147485283" r:id="rId12"/>
    <p:sldLayoutId id="21474852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0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26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58371" name="Rectangle 1027"/>
            <p:cNvSpPr>
              <a:spLocks noChangeArrowheads="1"/>
            </p:cNvSpPr>
            <p:nvPr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2058" name="Picture 1028" descr="Astonbn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Rectangle 1029"/>
            <p:cNvSpPr>
              <a:spLocks noChangeArrowheads="1"/>
            </p:cNvSpPr>
            <p:nvPr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6" name="Rectangle 1030" descr="Stonbk"/>
            <p:cNvSpPr>
              <a:spLocks noChangeArrowheads="1"/>
            </p:cNvSpPr>
            <p:nvPr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7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7" name="Rectangle 1031"/>
            <p:cNvSpPr>
              <a:spLocks noChangeArrowheads="1"/>
            </p:cNvSpPr>
            <p:nvPr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062" name="Line 1032"/>
            <p:cNvSpPr>
              <a:spLocks noChangeShapeType="1"/>
            </p:cNvSpPr>
            <p:nvPr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Line 1033"/>
            <p:cNvSpPr>
              <a:spLocks noChangeShapeType="1"/>
            </p:cNvSpPr>
            <p:nvPr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034"/>
            <p:cNvSpPr>
              <a:spLocks noChangeArrowheads="1"/>
            </p:cNvSpPr>
            <p:nvPr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742950" indent="-28575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1430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6002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057400" indent="-228600" eaLnBrk="0" hangingPunct="0"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051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คลิกเพื่อแก้ไขลักษณะต้นแบบชื่อเรื่อง</a:t>
            </a:r>
            <a:endParaRPr lang="en-US" altLang="en-US"/>
          </a:p>
        </p:txBody>
      </p:sp>
      <p:sp>
        <p:nvSpPr>
          <p:cNvPr id="2052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  <a:endParaRPr lang="en-US" altLang="en-US"/>
          </a:p>
          <a:p>
            <a:pPr lvl="1"/>
            <a:r>
              <a:rPr lang="th-TH" altLang="en-US"/>
              <a:t>ระดับที่สอง</a:t>
            </a:r>
            <a:endParaRPr lang="en-US" altLang="en-US"/>
          </a:p>
          <a:p>
            <a:pPr lvl="2"/>
            <a:r>
              <a:rPr lang="th-TH" altLang="en-US"/>
              <a:t>ระดับที่สาม</a:t>
            </a:r>
            <a:endParaRPr lang="en-US" altLang="en-US"/>
          </a:p>
          <a:p>
            <a:pPr lvl="3"/>
            <a:r>
              <a:rPr lang="th-TH" altLang="en-US"/>
              <a:t>ระดับที่สี่</a:t>
            </a:r>
            <a:endParaRPr lang="en-US" altLang="en-US"/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58381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33332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82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33332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83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33332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1B8C7C1-40E9-4B13-A538-E00244AEB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1040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  <p:sldLayoutId id="2147485296" r:id="rId12"/>
    <p:sldLayoutId id="21474852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Local%20Settings\Application%20Data\Mozilla%20Firefox\firefox.ex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41987" name="Picture 6" descr="LibP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16779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>
                  <a:alpha val="29999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/>
          </a:p>
        </p:txBody>
      </p:sp>
      <p:pic>
        <p:nvPicPr>
          <p:cNvPr id="4198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052513"/>
            <a:ext cx="33131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661248"/>
            <a:ext cx="9144000" cy="58477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and Information Resource</a:t>
            </a:r>
            <a:endParaRPr lang="th-TH" sz="3200" dirty="0">
              <a:solidFill>
                <a:srgbClr val="D9F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4" y="4764560"/>
            <a:ext cx="9144000" cy="707886"/>
          </a:xfrm>
          <a:prstGeom prst="rect">
            <a:avLst/>
          </a:prstGeom>
          <a:noFill/>
          <a:ln>
            <a:noFill/>
          </a:ln>
          <a:effectLst>
            <a:reflection blurRad="6350" stA="14000" endPos="5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สำนักหอสมุดและทรัพยากรสารสนเทศ  มหาวิทยาลัยสยาม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1"/>
          <p:cNvGrpSpPr>
            <a:grpSpLocks/>
          </p:cNvGrpSpPr>
          <p:nvPr/>
        </p:nvGrpSpPr>
        <p:grpSpPr bwMode="auto">
          <a:xfrm>
            <a:off x="1828800" y="180975"/>
            <a:ext cx="7239000" cy="579438"/>
            <a:chOff x="1430881" y="790575"/>
            <a:chExt cx="7598401" cy="579438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430881" y="790575"/>
              <a:ext cx="7441733" cy="579438"/>
            </a:xfrm>
            <a:prstGeom prst="rect">
              <a:avLst/>
            </a:prstGeom>
            <a:solidFill>
              <a:schemeClr val="tx1">
                <a:alpha val="59999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altLang="en-US" sz="280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430881" y="790575"/>
              <a:ext cx="759840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800" dirty="0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เป้าหมาย</a:t>
              </a:r>
              <a:r>
                <a:rPr lang="th-TH" sz="2800" dirty="0" err="1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แผนกล</a:t>
              </a:r>
              <a:r>
                <a:rPr lang="th-TH" sz="2800" dirty="0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ยุทธ์ (</a:t>
              </a:r>
              <a:r>
                <a:rPr lang="en-US" sz="2800" dirty="0" smtClean="0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2560-2564) </a:t>
              </a:r>
              <a:r>
                <a:rPr lang="th-TH" sz="2800" dirty="0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ของ</a:t>
              </a:r>
              <a:r>
                <a:rPr lang="th-TH" sz="2800" dirty="0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สำนักทรัพยากรหอสมุดฯ</a:t>
              </a:r>
              <a:endParaRPr lang="th-TH" sz="28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314" y="5583541"/>
            <a:ext cx="221708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tx1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กลยุทธ์ที่ 5 พัฒนาความรู้สู่การปฏิบัติ</a:t>
            </a:r>
            <a:endParaRPr lang="en-US" sz="1800" dirty="0">
              <a:latin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145313"/>
            <a:ext cx="6763686" cy="1791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dirty="0">
                <a:ea typeface="Times New Roman" panose="02020603050405020304" pitchFamily="18" charset="0"/>
                <a:cs typeface="TH SarabunPSK" panose="020B0500040200020003" pitchFamily="34" charset="-34"/>
              </a:rPr>
              <a:t>เป็นองค์กรต้นแบบแห่งการเรียนรู้ บุคลากร</a:t>
            </a:r>
            <a:r>
              <a:rPr lang="th-TH" sz="16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</a:t>
            </a: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แลกเปลี่ยนเรียนรู้</a:t>
            </a:r>
            <a:r>
              <a:rPr lang="th-TH" sz="16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และนำความรู้ที่ได้รับไปใช้ในการปฏิบัติงานจริง</a:t>
            </a:r>
            <a:endParaRPr lang="th-TH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บุคลากรมีสมรรถนะและศักยภาพแบบมืออาชีพ อาทิเช่น </a:t>
            </a: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มีความมั่นใจในการสื่อสารด้วยภาษาอังกฤษ 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(Self Confidence) </a:t>
            </a: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มีการทำงานเป็นทีมอย่างเป็นรูปธรรม 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(Enhanced Team Work) </a:t>
            </a: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มีการกระตุ้นตนเองให้มีความคิดพัฒนางานของสำนักฯอย่างสม่ำเสมอ 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(Self  Motivate)</a:t>
            </a:r>
            <a:r>
              <a:rPr lang="th-TH" sz="1600" dirty="0">
                <a:latin typeface="Angsana New" pitchFamily="18" charset="-34"/>
                <a:ea typeface="Times New Roman"/>
              </a:rPr>
              <a:t> มีความกระตือลือร้นในการให้บริการแก่ผู้ใช้บริการ (</a:t>
            </a:r>
            <a:r>
              <a:rPr lang="en-US" sz="1600" dirty="0">
                <a:latin typeface="Angsana New" pitchFamily="18" charset="-34"/>
                <a:ea typeface="Times New Roman"/>
              </a:rPr>
              <a:t>Service Mind) </a:t>
            </a:r>
            <a:r>
              <a:rPr lang="th-TH" sz="1600" dirty="0">
                <a:latin typeface="Angsana New" pitchFamily="18" charset="-34"/>
                <a:ea typeface="Times New Roman"/>
              </a:rPr>
              <a:t>มีแนวคิดในการปรับปรุงบูรณาการงานบริการให้เหมาะสม (</a:t>
            </a:r>
            <a:r>
              <a:rPr lang="en-US" sz="1600" dirty="0">
                <a:latin typeface="Angsana New" pitchFamily="18" charset="-34"/>
                <a:ea typeface="Times New Roman"/>
              </a:rPr>
              <a:t>Innovation of Service) </a:t>
            </a:r>
            <a:r>
              <a:rPr lang="th-TH" sz="1600" dirty="0">
                <a:latin typeface="Angsana New" pitchFamily="18" charset="-34"/>
                <a:ea typeface="Times New Roman"/>
              </a:rPr>
              <a:t>มีการบริการแก่ผู้ใช้บริการมากกว่าที่ผู้ใช้บริการคาดหวัง (</a:t>
            </a:r>
            <a:r>
              <a:rPr lang="en-US" sz="1600" dirty="0">
                <a:latin typeface="Angsana New" pitchFamily="18" charset="-34"/>
                <a:ea typeface="Times New Roman"/>
              </a:rPr>
              <a:t>Proactive Service)</a:t>
            </a:r>
            <a:endParaRPr lang="en-US" sz="1600" dirty="0">
              <a:effectLst/>
              <a:latin typeface="Angsana New" pitchFamily="18" charset="-34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314" y="2716378"/>
            <a:ext cx="436837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tx1"/>
                </a:solidFill>
              </a:rPr>
              <a:t>กลยุทธ์ที่ 3 พัฒนาทักษะสารสนเทศ และทักษะการรอบรู้เทคโนโลยีสารสนเทศ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th-TH" sz="1800" dirty="0">
                <a:solidFill>
                  <a:schemeClr val="tx1"/>
                </a:solidFill>
              </a:rPr>
              <a:t>ให้กับผู้รับบริการ</a:t>
            </a:r>
            <a:endParaRPr lang="en-US" sz="1800" dirty="0">
              <a:latin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14" y="840019"/>
            <a:ext cx="434001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กลยุทธ์ที่ </a:t>
            </a:r>
            <a:r>
              <a:rPr lang="en-US" sz="1800" dirty="0">
                <a:latin typeface="Angsana New" pitchFamily="18" charset="-34"/>
              </a:rPr>
              <a:t>1</a:t>
            </a:r>
            <a:r>
              <a:rPr lang="th-TH" sz="1800" dirty="0">
                <a:effectLst/>
              </a:rPr>
              <a:t> บริหารทรัพยากรสารสนเทศ อย่างมีประสิทธิภาพ สอดคล้องกับความต้องการของคนยุคใหม่</a:t>
            </a:r>
            <a:endParaRPr lang="en-US" sz="1800" dirty="0">
              <a:latin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314" y="1451347"/>
            <a:ext cx="4340014" cy="12249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มีทรัพยากรสารสนเทศครอบคลุมทุกสาขาวิชาที่เปิดสอน (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Cover)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มีทรัพยากรฯ ที่ทันสมัยเพียงพอต่อความต้องการของผู้ใช้บริการ (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Update)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ทรัพยากรฯ มีการถูกใช้อย่างคุ้มค่า (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Value)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968231"/>
            <a:ext cx="447768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กลยุทธ์ที่ 4 บริหารจัดการอย่างมีประสิทธิภาพสู่คุณภาพที่ยั่งยืน</a:t>
            </a:r>
            <a:endParaRPr lang="en-US" sz="1800" dirty="0">
              <a:latin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29" y="3314904"/>
            <a:ext cx="4362699" cy="1791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มีกิจกรรมเพื่อส่งเสริมการเรียนรู้สารสนเทศและการเรียนรู้ตลอดชีวิตในด้านวิชาการ วิชาชีพ และความรู้อื่นๆ ให้กับนักศึกษา คณาจารย์ และบุคลากร </a:t>
            </a: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(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Information Service)</a:t>
            </a: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 อาทิเช่น มีการอบรมการสืบค้นแหล่งข้อมูลสารสนเทศทางวิชาการ (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Information Literacy)</a:t>
            </a: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 และ/หรือการอบรมและให้ความรู้เกี่ยวกับเครื่องมือที่นำไปใช้ในด้านการเรียนการสอน (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Training)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817057"/>
            <a:ext cx="4495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กลยุทธ์ 2.ความร่วมมือในการใช้ทรัพยากรร่วมกัน</a:t>
            </a:r>
            <a:endParaRPr lang="en-US" sz="1800" dirty="0">
              <a:latin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1" y="3314904"/>
            <a:ext cx="4477686" cy="1791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เป็นศูนย์กลางการบริหารจัดการและการเผยแพร่ทรัพย์สินทางปัญญาของมหาวิทยาลัยสยาม ให้เกิดประโยชน์สูงสุด </a:t>
            </a: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(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Institutional Repository)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เป็นแหล่งข้อมูลข่าวสารที่ทันสมัยของมหาวิทยาลัย โดยมีอุปกรณ์และเครื่องมือ</a:t>
            </a:r>
            <a:r>
              <a:rPr lang="th-TH" sz="1600" dirty="0">
                <a:latin typeface="Angsana New" pitchFamily="18" charset="-34"/>
                <a:ea typeface="Times New Roman"/>
              </a:rPr>
              <a:t>สำหรับ</a:t>
            </a: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ให้บริการสืบค้นข้อมูลได้อย่างมีประสิทธิภาพ </a:t>
            </a:r>
            <a:r>
              <a:rPr lang="th-TH" sz="1600" dirty="0">
                <a:latin typeface="Angsana New" pitchFamily="18" charset="-34"/>
                <a:ea typeface="Times New Roman"/>
              </a:rPr>
              <a:t>(</a:t>
            </a:r>
            <a:r>
              <a:rPr lang="en-US" sz="1600" dirty="0">
                <a:latin typeface="Angsana New" pitchFamily="18" charset="-34"/>
                <a:ea typeface="Times New Roman"/>
              </a:rPr>
              <a:t>Modern)</a:t>
            </a:r>
            <a:endParaRPr lang="en-US" sz="1600" dirty="0">
              <a:effectLst/>
              <a:latin typeface="Angsana New" pitchFamily="18" charset="-34"/>
              <a:ea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มีระบบสารสนเทศเพื่อใช้ในการบริหารจัดการและการตัดสินใจ ได้อย่าง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เหมะสม </a:t>
            </a:r>
            <a:r>
              <a:rPr lang="th-TH" sz="1600" dirty="0">
                <a:latin typeface="Angsana New" pitchFamily="18" charset="-34"/>
                <a:ea typeface="Times New Roman"/>
              </a:rPr>
              <a:t>(</a:t>
            </a:r>
            <a:r>
              <a:rPr lang="en-US" sz="1600" dirty="0">
                <a:latin typeface="Angsana New" pitchFamily="18" charset="-34"/>
                <a:ea typeface="Times New Roman"/>
              </a:rPr>
              <a:t>Usage)</a:t>
            </a:r>
            <a:r>
              <a:rPr lang="th-TH" sz="1600" dirty="0">
                <a:latin typeface="Angsana New" pitchFamily="18" charset="-34"/>
                <a:ea typeface="Times New Roman"/>
              </a:rPr>
              <a:t> </a:t>
            </a:r>
            <a:endParaRPr lang="en-US" sz="1600" dirty="0">
              <a:effectLst/>
              <a:latin typeface="Angsana New" pitchFamily="18" charset="-34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137822"/>
            <a:ext cx="4477687" cy="1791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มีการสร้างเครือข่ายความร่วมมือกับภายนอกมหาวิทยาลัย</a:t>
            </a: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เพื่อส่งเสริมการใช้ทรัพยากรสารสนเทศและบริการร่วมกันได้อย่างคุ้มค่าและมีประสิทธิภาพ  </a:t>
            </a:r>
            <a:r>
              <a:rPr lang="th-TH" sz="1600" dirty="0">
                <a:latin typeface="Angsana New" pitchFamily="18" charset="-34"/>
                <a:ea typeface="Times New Roman"/>
              </a:rPr>
              <a:t>(</a:t>
            </a:r>
            <a:r>
              <a:rPr lang="en-US" sz="1600" dirty="0">
                <a:latin typeface="Angsana New" pitchFamily="18" charset="-34"/>
                <a:ea typeface="Times New Roman"/>
              </a:rPr>
              <a:t>Information Sharing)</a:t>
            </a:r>
            <a:r>
              <a:rPr lang="th-TH" sz="1600" dirty="0"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600" dirty="0">
              <a:effectLst/>
              <a:latin typeface="Angsana New" pitchFamily="18" charset="-34"/>
              <a:ea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dirty="0">
                <a:latin typeface="Angsana New" pitchFamily="18" charset="-34"/>
                <a:ea typeface="Times New Roman"/>
              </a:rPr>
              <a:t>มีการพัฒนาแหล่งเรียนรู้ให้โรงเรียนและสถานประกอบการ (</a:t>
            </a:r>
            <a:r>
              <a:rPr lang="en-US" sz="1600" dirty="0">
                <a:latin typeface="Angsana New" pitchFamily="18" charset="-34"/>
                <a:ea typeface="Times New Roman"/>
              </a:rPr>
              <a:t>Institutional Repository)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h-TH" sz="1600" dirty="0">
                <a:effectLst/>
                <a:latin typeface="Angsana New" pitchFamily="18" charset="-34"/>
                <a:ea typeface="Times New Roman"/>
              </a:rPr>
              <a:t>มีส่วนร่วมในการให้บริการแก่สังคม (</a:t>
            </a:r>
            <a:r>
              <a:rPr lang="en-US" sz="1600" dirty="0">
                <a:effectLst/>
                <a:latin typeface="Angsana New" pitchFamily="18" charset="-34"/>
                <a:ea typeface="Times New Roman"/>
              </a:rPr>
              <a:t>Corporate Social Responsibility)</a:t>
            </a:r>
          </a:p>
        </p:txBody>
      </p:sp>
      <p:pic>
        <p:nvPicPr>
          <p:cNvPr id="18" name="รูปภาพ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64"/>
            <a:ext cx="867246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09750" y="128871"/>
            <a:ext cx="6934200" cy="533400"/>
          </a:xfrm>
          <a:prstGeom prst="rect">
            <a:avLst/>
          </a:prstGeom>
          <a:solidFill>
            <a:schemeClr val="tx1">
              <a:alpha val="59999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sz="2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9750" y="164738"/>
            <a:ext cx="6973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แผนงาน/โครงการของสำนักหอสมุดและทรัพยากรสารสนเทศ ปีการศึกษา </a:t>
            </a:r>
            <a:r>
              <a:rPr lang="en-US" sz="2400" dirty="0" smtClean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2564</a:t>
            </a:r>
            <a:endParaRPr lang="th-TH" sz="2400" dirty="0">
              <a:solidFill>
                <a:srgbClr val="D9F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12" name="รูปภาพ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739775" cy="7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C3432DB4-5670-46AE-9CCC-2A921F5FD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02484"/>
              </p:ext>
            </p:extLst>
          </p:nvPr>
        </p:nvGraphicFramePr>
        <p:xfrm>
          <a:off x="76200" y="786766"/>
          <a:ext cx="8991600" cy="617088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837414">
                  <a:extLst>
                    <a:ext uri="{9D8B030D-6E8A-4147-A177-3AD203B41FA5}">
                      <a16:colId xmlns="" xmlns:a16="http://schemas.microsoft.com/office/drawing/2014/main" val="1940759517"/>
                    </a:ext>
                  </a:extLst>
                </a:gridCol>
                <a:gridCol w="2150165">
                  <a:extLst>
                    <a:ext uri="{9D8B030D-6E8A-4147-A177-3AD203B41FA5}">
                      <a16:colId xmlns="" xmlns:a16="http://schemas.microsoft.com/office/drawing/2014/main" val="1763849464"/>
                    </a:ext>
                  </a:extLst>
                </a:gridCol>
                <a:gridCol w="1446475">
                  <a:extLst>
                    <a:ext uri="{9D8B030D-6E8A-4147-A177-3AD203B41FA5}">
                      <a16:colId xmlns="" xmlns:a16="http://schemas.microsoft.com/office/drawing/2014/main" val="3183124935"/>
                    </a:ext>
                  </a:extLst>
                </a:gridCol>
                <a:gridCol w="3557546">
                  <a:extLst>
                    <a:ext uri="{9D8B030D-6E8A-4147-A177-3AD203B41FA5}">
                      <a16:colId xmlns="" xmlns:a16="http://schemas.microsoft.com/office/drawing/2014/main" val="2878599210"/>
                    </a:ext>
                  </a:extLst>
                </a:gridCol>
              </a:tblGrid>
              <a:tr h="758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เป้าหมาย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Chakra Petch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Chakra Petch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เป้าประสงค์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heavy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แผนงาน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 ปีการศึกษา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2564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รวม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10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แผนงาน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ตัวบ่งชี้ความสำเร็จของแผนงาน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รวม 11 ตัวบ่งชี้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heavy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โครงการประจำปี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   ปีการศึกษา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2564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(รวม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14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โครงการ)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5094865"/>
                  </a:ext>
                </a:extLst>
              </a:tr>
              <a:tr h="1198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.มีทรัพยากรสารสนเทศครอบคลุมทุกสาขาวิชาที่เปิดสอน ทันสมัยและเพียงพอต่อความต้องการของผู้ใช้ บริการ และทรัพยากรฯ มีการถูกใช้อย่างคุ้มค่า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แผนงานที่</a:t>
                      </a:r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1  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แผนพัฒนาและการจัดการทรัพยากรสารสนเทศ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เพื่อให้การ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ดำเนินงาน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ตามภารกิจหลัก ด้านการพัฒนาทรัพยากรสารสนเทศ ให้เปี่ยมด้วยทั้งปริมาณและคุณภาพยิ่งขึ้น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ระบบและกลไกการจัดหาทรัพยากรสารสนเทศ มีค่าคะแนนอยู่ในระดับ 5 (ดีมาก)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1.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โครงการ "การจัดหาทรัพยากรสารสนเทศและทรัพยากรที่เอื้อต่อการเรียนรู้ตามความต้องการของผู้ใช้บริการ ปีการศึกษา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2564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”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2.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โครงการ "การปรับปรุงคุณภาพรายการทรัพยากรสารสนเทศ"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 4 ตัวชี้วัด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/บรรลุ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ตัวชี้วัด)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4444615"/>
                  </a:ext>
                </a:extLst>
              </a:tr>
              <a:tr h="1513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2.สร้างเครือข่ายความร่วมมือกับภายนอกมหาวิทยาลัย เพื่อส่งเสริมการใช้ทรัพยากรสารสนเทศและบริการร่วมกันได้อย่างคุ้มค่าและมีประสิทธิภาพ พัฒนาแหล่งเรียนรู้ให้โรงเรียนและสถานประกอบการ และมีส่วนร่วมในการให้บริการแก่สังคม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แผนงานที่ 2  แผนพัฒนาเครือข่ายแหล่งเรียนรู้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เพื่อสร้างความร่วมมือในการใช้ทรัพยากรร่วมกันกับหน่วยงานภายนอก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มีความร่วมมือในการใช้ทรัพยากรฯร่วมกันอย่างน้อย 1 หน่วยงาน/เครือข่าย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โครงการ "ความร่วมมือกับกลุ่ม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TU-THAIPUL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ในการให้บริการยืมระหว่างห้องสมุด (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Interlibrary loan)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ด้วยระบบออนไลน์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EDS (EBSCO Discovery Service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)”</a:t>
                      </a:r>
                    </a:p>
                    <a:p>
                      <a:pPr indent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4.โครงการ</a:t>
                      </a:r>
                      <a:r>
                        <a:rPr lang="en-US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 “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ความร่วมมือการพัฒนา</a:t>
                      </a:r>
                      <a:r>
                        <a:rPr lang="th-TH" sz="1200" b="1" dirty="0" err="1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ระบบสหบรรณา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นุกรม (</a:t>
                      </a:r>
                      <a:r>
                        <a:rPr lang="en-US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Union Catalog) 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กับห้องสมุดสถาบันอุดมศึกษา”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(2 </a:t>
                      </a:r>
                      <a:r>
                        <a:rPr lang="th-T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โครงการ  </a:t>
                      </a:r>
                      <a:r>
                        <a:rPr lang="th-TH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/บรรลุ 1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ไม่บรรลุ 2 ตัวชี้วัด)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609659"/>
                  </a:ext>
                </a:extLst>
              </a:tr>
              <a:tr h="2700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3.ให้บริการสารสนเทศและองค์ความรู้ที่สามารถเข้าถึงได้สะดวกรวดเร็ว และถูกต้อง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แผนงานที่ 3  แผนงานส่งเสริมการใช้บริการห้องสมุดและทรัพยากรสารสนเทศ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เพื่อส่งเสริมและพัฒนาทักษะสารสนเทศ และทักษะการรอบรู้เทคโนโลยีสารสนเทศ ให้กับนักศึกษา คณาจารย์ บุคลากรและบุคคลทั่วไปและเพื่อกระตุ้นการใช้ทรัพยากรสารสนเทศให้คุ้มค่าและเกิดประโยชน์สูงสุด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ดับความสำเร็จการบรรลุเป้าหมายของโครงการตามแผนงานส่งเสริมการใช้บริการห้องสมุดและทรัพยากรสารสนเทศไม่ต่ำกว่าร้อยละ 80</a:t>
                      </a:r>
                      <a:r>
                        <a:rPr lang="en-US" sz="1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“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การส่งเสริมการรู้สารสนเทศและการเรียนรู้ตลอดชีวิต ปีการศึกษา 25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1) กิจกรรม ปฐมนิเทศนักศึกษา/แนะนำการใช้ห้องสมุดและทรัพยากรสารสนเทศ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2) กิจกรรม อบรมการสืบค้นฐานข้อมูลวิชาการออนไลน์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EBSCO Host &amp; EDS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3) กิจกรรม อบรมเชิงปฏิบัติการเรื่อง การสืบค้นฐานข้อมูลวิชาการออนไลน์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UpToDate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)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กิจกรรม อบรมการเขียนอ้างอิงและบรรณานุกรม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5)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กิจกรรม อบรมความรู้ด้านเทคโนโลยีสารสนเทศต่างๆ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7620" indent="-76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โครงการ  2  ตัวชี้วัด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/บรรลุ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 ตัวชี้วัด)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0661" marR="30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38529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29593" y="46038"/>
            <a:ext cx="6934200" cy="461666"/>
          </a:xfrm>
          <a:prstGeom prst="rect">
            <a:avLst/>
          </a:prstGeom>
          <a:solidFill>
            <a:schemeClr val="tx1">
              <a:alpha val="59999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ngsana New" pitchFamily="18" charset="-34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9749" y="46038"/>
            <a:ext cx="6973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แผนงาน/โครงการของสำนักหอสมุดและทรัพยากรสารสนเทศ ปีการศึกษา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2563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D9F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2" name="รูปภาพ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5576"/>
            <a:ext cx="643006" cy="64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06992"/>
              </p:ext>
            </p:extLst>
          </p:nvPr>
        </p:nvGraphicFramePr>
        <p:xfrm>
          <a:off x="8708" y="529474"/>
          <a:ext cx="9135291" cy="7101865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439092"/>
                <a:gridCol w="1676400"/>
                <a:gridCol w="1720839"/>
                <a:gridCol w="4298960"/>
              </a:tblGrid>
              <a:tr h="514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เป้าหมาย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/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เป้าประสงค์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u="heavy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แผนงาน</a:t>
                      </a: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ปีการศึกษา 2564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รวม 10 แผนงาน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ตัวบ่งชี้ความสำเร็จของแผนงาน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รวม 11 ตัวบ่งชี้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u="heavy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โครงการประจำปี</a:t>
                      </a: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  ปีการศึกษา 2564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(รวม 14 โครงการ)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316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3.ให้บริการสารสนเทศและองค์ความรู้ที่สามารถเข้าถึงได้สะดวกรวดเร็ว และถูกต้อง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แผนงานที่</a:t>
                      </a: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4   </a:t>
                      </a:r>
                      <a:r>
                        <a:rPr lang="th-TH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แผนพัฒนาคุณภาพภายใน (</a:t>
                      </a: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Improvement Plan)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วัตถุประสงค์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เพื่อการบูร</a:t>
                      </a:r>
                      <a:r>
                        <a:rPr lang="th-TH" sz="1200" b="1" kern="1200" dirty="0" err="1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ณา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การการนำผลการประกันคุณภาพการศึกษาภายใน มาพัฒนาและปรับปรุงการปฏิบัติงานในทุกๆด้านให้มีคุณภาพที่ดีอย่างยั่งยืน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1.การประกันคุณภาพการ ศึกษาภายในของสำนักฯมีค่าคะแนนอยู่ในระดับดีกว่า ปีการศึกษาที่ผ่านมา (ปีการ ศึกษา 2563 คะแนน 4.21 คะแนน</a:t>
                      </a:r>
                      <a:r>
                        <a:rPr lang="th-TH" sz="1200" b="1" kern="120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2.ผลการพัฒนาและปรับปรุงการปฏิบัติ งานด้านที่ได้คะแนนน้อยที่สุด (การจัดสภาพแวด ล้อมและสิ่งอำนวยความสะดวกให้เอื้อต่อการเรียนรู้) มีค่าคะแนน อยู่ในระดับดีขึ้นกว่าปีการศึกษาที่ผ่านมา (ปีการศึกษา 2563 คะแนน 2 คะแนน) (ไม่บรรลุ)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6. โครงการ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“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การประกันคุณภาพการปฏิบัติงานของสำนักหอสมุดและทรัพยากรสารสน เทศ มหาวิทยาลัยสยาม ปีการศึกษา 2564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”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1) กิจกรรม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“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การสำรวจความต้องการ และความพึงพอใจ ของผู้ใช้บริการของสำนักหอสมุดและทรัพยากรสารสนเทศ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”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2)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กิจกรรม “จัดทำรายงานประจำปี” “จัดทำรายงานการประเมินตนเอง” และเอกสารประกอบการประเมิน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3) 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กิจกรรม “จัดทำผลการดำเนินงานตามเกณฑ์การประกันคุณภาพการศึกษาในอาเซียน (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ASEAN University Network Quality Assurance – AUN-QA)-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ที่เกี่ยวข้องกับห้องสมุด” 4) กิจกรรม ตรวจประเมินคุณภาพภายในและเผยแพร่ให้สังคมรับทราบ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7.</a:t>
                      </a:r>
                      <a:r>
                        <a:rPr lang="th-TH" sz="1200" b="1" kern="1200" dirty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โครงการ "การปรับปรุง</a:t>
                      </a:r>
                      <a:r>
                        <a:rPr lang="th-TH" sz="1200" b="1" kern="1200" dirty="0" smtClean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สภาพแวดล้อม</a:t>
                      </a:r>
                      <a:r>
                        <a:rPr lang="th-TH" sz="1200" b="1" kern="1200" dirty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และสิ่งอำนวยความสะดวกให้เอื้อต่อการเรียนรู้เพื่อมุ่งสู่ความเป็นห้องสมุดสีเขียว“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8890" marR="0" indent="-889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(2 โครงการ 3 ตัวชี้วัด /บรรลุ 3</a:t>
                      </a:r>
                      <a:r>
                        <a:rPr lang="th-TH" sz="1200" b="1" kern="1200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ตัวชี้วัด </a:t>
                      </a:r>
                      <a:r>
                        <a:rPr lang="th-TH" sz="1200" kern="1200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ไม่บรรลุ 1 ตัวชี้วัด)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</a:tr>
              <a:tr h="8283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แผนงานที่</a:t>
                      </a:r>
                      <a:r>
                        <a:rPr lang="en-US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5  </a:t>
                      </a:r>
                      <a:r>
                        <a:rPr lang="th-TH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แผนงานบริหารความเสี่ยง (</a:t>
                      </a:r>
                      <a:r>
                        <a:rPr lang="en-US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SU-ERM 2</a:t>
                      </a:r>
                      <a:r>
                        <a:rPr lang="th-TH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) วัตถุประสงค์</a:t>
                      </a: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เพื่อการบริหารจัดการความเสี่ยงและควบคุมปัจจัยเสี่ยงที่จะส่งผลกระทบต่อการดำเนินงานของสำนักฯ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ความเสี่ยงระดับสูงของสำนักฯ ลดลง/ไม่เพิ่มขึ้นอย่างน้อย 1 ประเด็น </a:t>
                      </a:r>
                      <a:r>
                        <a:rPr lang="th-TH" sz="1200" b="1" kern="1200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(ไม่บรรลุ)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8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.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โครงการ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“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การจัดการความเสี่ยง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”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8890" marR="0" indent="-889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(1 โครงการ 2 ตัวชี้วัด (บรรลุ </a:t>
                      </a:r>
                      <a:r>
                        <a:rPr lang="th-TH" sz="1200" b="1" kern="120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1</a:t>
                      </a:r>
                      <a:r>
                        <a:rPr lang="th-TH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1200" b="1" kern="1200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ไม่</a:t>
                      </a:r>
                      <a:r>
                        <a:rPr lang="th-TH" sz="1200" b="1" kern="1200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บรรลุ 1 ตัวชี้วัด)</a:t>
                      </a:r>
                      <a:endParaRPr lang="en-US" sz="1200" b="1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</a:tr>
              <a:tr h="11792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4.</a:t>
                      </a: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เป็นศูนย์กลางการบริหารจัดการและการเผยแพร่ทรัพย์สินทางปัญญาของมหาวิทยาลัยสยาม ให้เกิดประโยชน์สูงสุด และเป็นแหล่งข้อมูลข่าวสารที่ทันสมัยของมหาวิทยาลัย รวมทั้งมีระบบสารสนเทศเพื่อใช้ในการบริหารจัดการและการตัดสินใจ ที่เหมะสม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แผนงานที่ </a:t>
                      </a:r>
                      <a:r>
                        <a:rPr lang="en-US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6</a:t>
                      </a:r>
                      <a:r>
                        <a:rPr lang="th-TH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แผนงานพัฒนาคลังข้อมูลดิจิทัลของมหาวิทยาลัยสยาม</a:t>
                      </a: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 </a:t>
                      </a:r>
                      <a:r>
                        <a:rPr lang="th-TH" sz="1200" b="1" u="sng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วัตถุประสงค์</a:t>
                      </a:r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 เพื่อเป็นส่วนหนึ่งการพัฒนาและส่งเสริมการผลิตผลงานวิชาการให้มีคุณภาพและการเผยแพร่ทรัพย์สินทางปัญญาของมหาวิทยาลัยสยาม ให้เกิดประโยชน์สูงสุด</a:t>
                      </a:r>
                      <a:endParaRPr lang="en-US" sz="1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มีคลังข้อมูล เพื่อการเผยแพร่ทรัพย์สินทางปัญญาของมหาวิทยา ลัยสยาม ตามโครงการในแผนงานบรรลุผลสำเร็จ ร้อยละ 100 (ไม่บรรลุ)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9. 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โครงการ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“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การเผยแพร่ทรัพย์สินทางปัญญาของมหาวิทยาลัยสยามในระบบ</a:t>
                      </a: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TDC 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ของเครือข่าย </a:t>
                      </a:r>
                      <a:r>
                        <a:rPr lang="en-GB" sz="1200" b="1" kern="1200" dirty="0" err="1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ThaiLIS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”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10.โครงการ</a:t>
                      </a:r>
                      <a:r>
                        <a:rPr lang="en-US" sz="1200" b="1" dirty="0"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“</a:t>
                      </a:r>
                      <a:r>
                        <a:rPr lang="th-TH" sz="1200" b="1" dirty="0"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รวมรวมข้อมูลนักวิจัยของมหาวิทยาลัยสยามที่มีผลงานในฐานข้อมูล </a:t>
                      </a:r>
                      <a:r>
                        <a:rPr lang="en-GB" sz="1200" b="1" dirty="0"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SCOPUS</a:t>
                      </a:r>
                      <a:r>
                        <a:rPr lang="th-TH" sz="1200" b="1" dirty="0"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”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</a:t>
                      </a:r>
                      <a:endParaRPr lang="en-US" sz="1200" b="1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(2 โครงการ  3 ตัวชี้วัด /บรรลุ 2 ตัวชี้วัด</a:t>
                      </a:r>
                      <a:r>
                        <a:rPr lang="th-TH" sz="1200" b="1" kern="1200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ไม่บรรลุ 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1 ตัวชี้วัด)</a:t>
                      </a:r>
                      <a:r>
                        <a:rPr lang="en-US" sz="1200" b="1" kern="1200" dirty="0">
                          <a:solidFill>
                            <a:srgbClr val="333333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 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708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แผนงานที่ </a:t>
                      </a:r>
                      <a:r>
                        <a:rPr lang="th-TH" sz="1200" b="1" u="sng" kern="120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7  </a:t>
                      </a:r>
                      <a:r>
                        <a:rPr lang="th-TH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แผนงานการประชาสัมพันธ์และการสื่อสาร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 </a:t>
                      </a:r>
                      <a:r>
                        <a:rPr lang="th-TH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วัตถุประสงค์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เพื่อการเผยแพร่ประชา</a:t>
                      </a:r>
                      <a:r>
                        <a:rPr lang="th-TH" sz="1200" b="1" kern="1200" dirty="0" err="1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สัม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พันธ์ข้อมูลข่าวสารต่างๆ ของสำนักฯ โดยเฉพาะอย่างยิ่ง ด้านการบริการทรัพยากรสารสนเทศ ให้เข้าถึง</a:t>
                      </a:r>
                      <a:r>
                        <a:rPr lang="th-TH" sz="1200" b="1" kern="120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ผู้ใช้ได้อย่างทั่งถึงมาก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ขึ้น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ระบบและกลไกในการเผยแพร่ข้อมูลข่าวสารต่างๆ ของหน่วยงานอยู่ในระดับ 5 (ดีมาก) 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11. โครงการ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“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การเผยแพร่และประชาสัมพันธ์ข้อมูลข่าวสารและบริการของสำนักหอสมุดและทรัพยากรสารสนเทศ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”</a:t>
                      </a: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1200" b="1" u="sng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กิจกรรม</a:t>
                      </a:r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1) เผยแพร่ข้อมูลหนังสือใหม่/ที่น่าสนใจผ่านทางเว็บไซต์ของสำนักฯ ที่ </a:t>
                      </a:r>
                      <a:r>
                        <a:rPr lang="en-US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https://e-library.siam.edu/ 2) 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เผยแพร่ข้อมูลวารสารผ่านเว็บไซต์ 3) ประชาสัมพันธ์การให้บริการแบบออนไลน์บนเว็บไซต์ของสำนักฯ 4) พัฒนาและเผยแพร่ </a:t>
                      </a:r>
                      <a:r>
                        <a:rPr lang="en-US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Digital Content/ 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เขียนบทความหรือ</a:t>
                      </a:r>
                      <a:r>
                        <a:rPr lang="th-TH" sz="1200" b="1" dirty="0" err="1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โพส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เผยแพร่สารสนเทศผ่านเว็บไซต์ 5) รวบรวมและเผยแพร่ แหล่งสารสนเทศ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6) ปรับปรุงและแก้ไขข้อมูลข่าวสารในเว็บไซต์ของสำนักฯให้เป็นปัจจุบันอยู่เสมอ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7) จัดนิทรรศการหนังสือและองค์ความรู้ต่างๆ</a:t>
                      </a:r>
                      <a:r>
                        <a:rPr lang="th-TH" sz="1200" b="1" kern="120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Times New Roman" panose="02020603050405020304" pitchFamily="18" charset="0"/>
                          <a:cs typeface="AngsanaUPC" panose="02020603050405020304" pitchFamily="18" charset="-34"/>
                        </a:rPr>
                        <a:t>     (</a:t>
                      </a:r>
                      <a:r>
                        <a:rPr lang="th-TH" sz="1200" kern="120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โครงการ  4  ตัวชี้วัด </a:t>
                      </a:r>
                      <a:r>
                        <a:rPr lang="th-TH" sz="1200" kern="120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บรรลุ </a:t>
                      </a:r>
                      <a:r>
                        <a:rPr lang="th-TH" sz="1200" kern="1200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4 ตัวชี้วัด)</a:t>
                      </a:r>
                      <a:endParaRPr lang="en-US" sz="1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9268" marR="9268" marT="4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0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09750" y="128871"/>
            <a:ext cx="6934200" cy="533400"/>
          </a:xfrm>
          <a:prstGeom prst="rect">
            <a:avLst/>
          </a:prstGeom>
          <a:solidFill>
            <a:schemeClr val="tx1">
              <a:alpha val="59999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ngsana New" pitchFamily="18" charset="-34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9750" y="164738"/>
            <a:ext cx="6973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แผนงาน/โครงการของสำนักหอสมุดและทรัพยากรสารสนเทศ ปีการศึกษา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2563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D9F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2" name="รูปภาพ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739775" cy="7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ADAFA4FA-88B8-42E8-B471-4E036BF97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95969"/>
              </p:ext>
            </p:extLst>
          </p:nvPr>
        </p:nvGraphicFramePr>
        <p:xfrm>
          <a:off x="76200" y="756102"/>
          <a:ext cx="8991600" cy="6132371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317734">
                  <a:extLst>
                    <a:ext uri="{9D8B030D-6E8A-4147-A177-3AD203B41FA5}">
                      <a16:colId xmlns="" xmlns:a16="http://schemas.microsoft.com/office/drawing/2014/main" val="3169315759"/>
                    </a:ext>
                  </a:extLst>
                </a:gridCol>
                <a:gridCol w="2868010">
                  <a:extLst>
                    <a:ext uri="{9D8B030D-6E8A-4147-A177-3AD203B41FA5}">
                      <a16:colId xmlns="" xmlns:a16="http://schemas.microsoft.com/office/drawing/2014/main" val="217046288"/>
                    </a:ext>
                  </a:extLst>
                </a:gridCol>
                <a:gridCol w="1317734">
                  <a:extLst>
                    <a:ext uri="{9D8B030D-6E8A-4147-A177-3AD203B41FA5}">
                      <a16:colId xmlns="" xmlns:a16="http://schemas.microsoft.com/office/drawing/2014/main" val="2375112462"/>
                    </a:ext>
                  </a:extLst>
                </a:gridCol>
                <a:gridCol w="3488122">
                  <a:extLst>
                    <a:ext uri="{9D8B030D-6E8A-4147-A177-3AD203B41FA5}">
                      <a16:colId xmlns="" xmlns:a16="http://schemas.microsoft.com/office/drawing/2014/main" val="683030962"/>
                    </a:ext>
                  </a:extLst>
                </a:gridCol>
              </a:tblGrid>
              <a:tr h="63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Chakra Petch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Chakra Petch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เป้าประสงค์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heavy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แผนงาน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 ปีการศึกษา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2564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รวม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10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แผนงาน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ตัวบ่งชี้ความสำเร็จของแผนงาน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รวม 11 ตัวบ่งชี้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heavy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โครงการประจำปี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   ปีการศึกษา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2564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(รวม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14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Chakra Petch"/>
                        </a:rPr>
                        <a:t>โครงการ)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2311375"/>
                  </a:ext>
                </a:extLst>
              </a:tr>
              <a:tr h="216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4.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เป็นศูนย์กลางการบริหารจัดการและการเผยแพร่ทรัพย์สินทางปัญญาของมหาวิทยาลัยสยาม ให้เกิดประโยชน์สูงสุด และเป็นแหล่งข้อมูลข่าวสารที่ทันสมัยของมหาวิทยาลัย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รวมทั้งมีระบบสารสน เทศเพื่อใช้ในการบริหารจัด การและการตัดสินใจ ที่เหมะสม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แผนงานที่ </a:t>
                      </a:r>
                      <a:r>
                        <a:rPr lang="th-TH" sz="1200" b="1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แผนงานพัฒนาระบบสารสนเทศเพื่อการบริหารและการตัดสินใจ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เพื่อให้ผู้บริหารและผู้ใช้ข้อมูล สามารถติดตาม ตรวจสอบ และเข้าถึงข้อมูลได้ง่าย สะดวก รวดเร็ว และถูกต้อง ในการนำข้อมูลไปใช้ในการบริหารและการตัดสินใจ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ระบบสารสนเทศเพื่อการบริหารและการตัดสินใจของสำนักฯ มีค่าคะแนนอยู่ในระดับ 5 (ดีมาก) 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12.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“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การเผยแพร่ข้อมูลสารสนเทศเพื่อการบริกหารและการตัดสินใจด้วย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Digital Content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”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2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โดยได้ดำเนินงานตามกิจกรรม </a:t>
                      </a:r>
                      <a:r>
                        <a:rPr lang="th-TH" sz="12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ของโครงการ 3 ด้าน ได้แก่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1) ด้านการเงินและงบประมาณ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2) ด้านทรัพยากรสารสนเทศ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3) ด้านการบริหารจัดการทั่วไป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 </a:t>
                      </a:r>
                      <a:r>
                        <a:rPr lang="th-T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โครงการ 2 ตัวชี้วัด </a:t>
                      </a:r>
                      <a:r>
                        <a:rPr lang="th-TH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/บรรลุ 2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3290768"/>
                  </a:ext>
                </a:extLst>
              </a:tr>
              <a:tr h="1910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5.</a:t>
                      </a: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เป็นองค์กรต้นแบบแห่งการเรียนรู้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แผนงานที่ </a:t>
                      </a:r>
                      <a:r>
                        <a:rPr lang="en-US" sz="1200" b="1" u="sng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</a:t>
                      </a:r>
                      <a:r>
                        <a:rPr lang="th-TH" sz="1200" b="1" u="sng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แผนงานการจัดการความรู้ (</a:t>
                      </a:r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KM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)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: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เพื่อการพัฒนาหน่วยงานสู่การเป็นองค์กรแห่งการเรียนรู้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ขอบเขตแผนงาน </a:t>
                      </a:r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KM: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เพิ่มประสิทธิภาพด้านการปฏิบัติงาน โดยการแลกเปลี่ยนเรียนรู้การใช้เทคโนโลยีสารสนเทศในการปฏิบัติงานและการจัดเก็บข้อมูลเพื่อสนับสนุนการปฏิบัติงาน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เป้าหมายแผนงาน </a:t>
                      </a:r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KM: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มีการแลกเปลี่ยนเรียนรู้ และถ่ายถอดประสบการณ์ เพื่อให้มีการเพิ่มคุณภาพการปฏิบัติงาน 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การจัดเก็บความรู้ให้เป็นระบบและการเข้าถึงความรู้</a:t>
                      </a:r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เว็บไซต์สำนักหอสมุดและทรัพยากรสารสนเทศ 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กลุ่มเป้าหมาย</a:t>
                      </a:r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: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บุคลากรของสำนักฯ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ระบบการพัฒนาหน่วยงานสู่การเป็นองค์กรแห่งการเรียนรู้อยู่ในระดับ 5 (ดีมาก) 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13.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“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การแบ่งปันและแลกเปลี่ยนเรียนรู้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(KM):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เพื่อการพัฒนาคุณภาพการปฏิบัติงาน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”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endParaRPr lang="th-TH" sz="1200" b="1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) </a:t>
                      </a:r>
                      <a:r>
                        <a:rPr lang="th-TH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กิจกรรมแลกเปลี่ยนเรียนรู้ เรื่อง “ห้องสมุดสีเขียวสู่สำนักงานสีเขียว”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2) กิจกรรม การประชุม: แนะนำการใช้ฐานข้อมูล </a:t>
                      </a:r>
                      <a:r>
                        <a:rPr lang="en-US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Journal Link 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ใหม่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3) กิจกรรม การประชุม: แนวทางการดำเนินงานของหน่วยงานสนับสนุนตามเกณฑ์ </a:t>
                      </a:r>
                      <a:r>
                        <a:rPr lang="en-US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AUN-QA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โครงการ 2 ตัวชี้วัด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/บรรลุ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ตัวชี้วัด)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161690"/>
                  </a:ext>
                </a:extLst>
              </a:tr>
              <a:tr h="1301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6.</a:t>
                      </a: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บุคลากร มีสมรรถนะและศักยภาพแบบมืออาชีพ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แผนงานที่</a:t>
                      </a:r>
                      <a:r>
                        <a:rPr lang="en-US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200" b="1" u="sng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 </a:t>
                      </a:r>
                      <a:r>
                        <a:rPr lang="th-TH" sz="1200" b="1" u="sng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แผนงานบริหารและการพัฒนาบุคลากร</a:t>
                      </a:r>
                      <a:r>
                        <a:rPr lang="en-US" sz="1200" b="1" u="sng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lang="th-TH" sz="1200" b="1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วัตถุประสงค์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เพื่อให้การบริหารและการพัฒนาบุคลากรของสำนักฯได้สัดส่วนและสอดคล้องกับ ภาระงาน/ปริมาณงานและมีคุณภาพในการปฏิบัติงานให้บรรลุเป้าหมายสนองตอบต่อความ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ต้องการ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ของผู้ใช้บริการให้เกิดความประทับใจและความพึงพอใจได้ในระดับสูงสุด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ระบบการบริหารและพัฒนาบุคลากรอยู่ในระดับ 5 (ดีมาก) 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14. โ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ครงการ</a:t>
                      </a:r>
                      <a:r>
                        <a:rPr lang="en-US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 "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เสริมทักษะองค์ความรู้ของบุคลากรสำนักหอสมุดและทรัพยากรสารสนเทศ</a:t>
                      </a:r>
                      <a:r>
                        <a:rPr lang="en-US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th-TH" sz="12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กิจกรรม 1)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“พัฒนาบุคลากรทั้งในด้านวิชาการ วิชาชีพ และที่เกี่ยวข้องกับการปฏิบัติงานด้วยการจัดส่งบุคลากรเข้าร่วม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อบรม/ประชุม/สัมมนา/ศึกษาดูงาน/แลกเปลี่ยนเรียนรู้”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2)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“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การพัฒนาทักษะด้านภาษาอังกฤษ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เรียน คอร์สออนไลน์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”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th-TH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โครงการ  3  ตัวชี้วัด </a:t>
                      </a:r>
                      <a:r>
                        <a:rPr lang="th-TH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/บรรลุ </a:t>
                      </a:r>
                      <a:r>
                        <a:rPr lang="th-T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บรรลุ 1 ตัวชี้วัด)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2642" marR="2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27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828800" y="381000"/>
            <a:ext cx="7162800" cy="1077218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dirty="0">
                <a:solidFill>
                  <a:srgbClr val="EC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งบประมาณในการพัฒนาสำนักหอสมุดและทรัพยากรสารสนเทศ</a:t>
            </a:r>
          </a:p>
          <a:p>
            <a:pPr algn="ctr">
              <a:defRPr/>
            </a:pPr>
            <a:r>
              <a:rPr lang="th-TH" sz="3200" dirty="0">
                <a:solidFill>
                  <a:srgbClr val="EC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ตั้งแต่ปีการศึกษา </a:t>
            </a:r>
            <a:r>
              <a:rPr lang="th-TH" sz="3200" dirty="0" smtClean="0">
                <a:solidFill>
                  <a:srgbClr val="EC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25</a:t>
            </a:r>
            <a:r>
              <a:rPr lang="en-US" sz="3200" dirty="0" smtClean="0">
                <a:solidFill>
                  <a:srgbClr val="EC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59</a:t>
            </a:r>
            <a:r>
              <a:rPr lang="th-TH" sz="3200" dirty="0" smtClean="0">
                <a:solidFill>
                  <a:srgbClr val="EC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EC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- 25</a:t>
            </a:r>
            <a:r>
              <a:rPr lang="en-US" sz="3200" dirty="0" smtClean="0">
                <a:solidFill>
                  <a:srgbClr val="EC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64</a:t>
            </a:r>
            <a:endParaRPr lang="th-TH" sz="3200" dirty="0">
              <a:solidFill>
                <a:srgbClr val="ECFF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522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079552"/>
              </p:ext>
            </p:extLst>
          </p:nvPr>
        </p:nvGraphicFramePr>
        <p:xfrm>
          <a:off x="457200" y="1467040"/>
          <a:ext cx="84867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แผนภูมิ" r:id="rId3" imgW="7191487" imgH="4067203" progId="MSGraph.Chart.8">
                  <p:embed followColorScheme="full"/>
                </p:oleObj>
              </mc:Choice>
              <mc:Fallback>
                <p:oleObj name="แผนภูมิ" r:id="rId3" imgW="7191487" imgH="4067203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67040"/>
                        <a:ext cx="8486775" cy="48006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1F7FF">
                              <a:alpha val="40999"/>
                            </a:srgbClr>
                          </a:gs>
                          <a:gs pos="100000">
                            <a:srgbClr val="E1F0FF"/>
                          </a:gs>
                        </a:gsLst>
                        <a:path path="shape">
                          <a:fillToRect l="100000" t="100000"/>
                        </a:path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170192" y="5929086"/>
            <a:ext cx="723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600" dirty="0" smtClean="0"/>
              <a:t>2,574,086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40098" y="5936343"/>
            <a:ext cx="723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ngsana New" pitchFamily="18" charset="-34"/>
              </a:rPr>
              <a:t>2,934,880</a:t>
            </a:r>
            <a:endParaRPr lang="en-US" sz="1600" dirty="0">
              <a:latin typeface="Angsana New" pitchFamily="18" charset="-34"/>
            </a:endParaRPr>
          </a:p>
        </p:txBody>
      </p:sp>
      <p:sp>
        <p:nvSpPr>
          <p:cNvPr id="52233" name="TextBox 1"/>
          <p:cNvSpPr txBox="1">
            <a:spLocks noChangeArrowheads="1"/>
          </p:cNvSpPr>
          <p:nvPr/>
        </p:nvSpPr>
        <p:spPr bwMode="auto">
          <a:xfrm>
            <a:off x="2164250" y="5939343"/>
            <a:ext cx="723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600" dirty="0" smtClean="0">
                <a:latin typeface="Angsana New" pitchFamily="18" charset="-34"/>
              </a:rPr>
              <a:t>2,</a:t>
            </a:r>
            <a:r>
              <a:rPr lang="en-US" sz="1600" dirty="0" smtClean="0">
                <a:latin typeface="Angsana New" pitchFamily="18" charset="-34"/>
              </a:rPr>
              <a:t>915,240</a:t>
            </a:r>
            <a:endParaRPr lang="en-US" sz="1600" dirty="0">
              <a:latin typeface="Angsana New" pitchFamily="18" charset="-34"/>
            </a:endParaRPr>
          </a:p>
        </p:txBody>
      </p:sp>
      <p:pic>
        <p:nvPicPr>
          <p:cNvPr id="12" name="รูปภาพ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33808" y="5937891"/>
            <a:ext cx="7232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ngsana New" pitchFamily="18" charset="-34"/>
              </a:rPr>
              <a:t>2,864,017</a:t>
            </a:r>
            <a:endParaRPr lang="en-US" sz="1600" dirty="0">
              <a:latin typeface="Angsana New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3747CD-BB25-46F4-9C37-6AD7107C1F2A}"/>
              </a:ext>
            </a:extLst>
          </p:cNvPr>
          <p:cNvSpPr txBox="1"/>
          <p:nvPr/>
        </p:nvSpPr>
        <p:spPr>
          <a:xfrm>
            <a:off x="5483789" y="5929086"/>
            <a:ext cx="7938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2,961,503</a:t>
            </a:r>
            <a:endParaRPr lang="en-US" sz="1600" dirty="0">
              <a:solidFill>
                <a:srgbClr val="00206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584" y="3402866"/>
            <a:ext cx="7920880" cy="1754326"/>
          </a:xfrm>
          <a:prstGeom prst="rect">
            <a:avLst/>
          </a:prstGeom>
          <a:gradFill>
            <a:gsLst>
              <a:gs pos="0">
                <a:srgbClr val="C6E1FF"/>
              </a:gs>
              <a:gs pos="27000">
                <a:srgbClr val="5E9EFF">
                  <a:lumMod val="23000"/>
                  <a:lumOff val="77000"/>
                  <a:alpha val="78000"/>
                </a:srgbClr>
              </a:gs>
              <a:gs pos="85000">
                <a:srgbClr val="85C2FF"/>
              </a:gs>
              <a:gs pos="100000">
                <a:srgbClr val="C4D6EB"/>
              </a:gs>
              <a:gs pos="62000">
                <a:srgbClr val="FFEBFA"/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>
            <a:lvl1pPr marL="571500" indent="-5715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วัสดุตีพิมพ์	    		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221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,861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เล่ม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วัสดุไม่ตีพิมพ์	  		 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15,876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หน่วย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ฐานข้อมูลวิชาการออนไลน์เชิงพาณิชย์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3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ฐาน (หลัก)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162800" cy="76993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ทรัพยากรสารสนเทศของสำนักหอสมุดฯ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35889" y="1076325"/>
            <a:ext cx="3518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800" dirty="0">
                <a:latin typeface="Angsana New" pitchFamily="18" charset="-34"/>
              </a:rPr>
              <a:t>ข้อมูล ณ วันที่ 31 พฤษภาคม </a:t>
            </a:r>
            <a:r>
              <a:rPr lang="th-TH" sz="2800" dirty="0" smtClean="0">
                <a:latin typeface="Angsana New" pitchFamily="18" charset="-34"/>
              </a:rPr>
              <a:t>256</a:t>
            </a:r>
            <a:r>
              <a:rPr lang="th-TH" sz="2800" dirty="0">
                <a:latin typeface="Angsana New" pitchFamily="18" charset="-34"/>
              </a:rPr>
              <a:t>5</a:t>
            </a:r>
            <a:r>
              <a:rPr lang="th-TH" sz="2800" dirty="0" smtClean="0">
                <a:latin typeface="Angsana New" pitchFamily="18" charset="-34"/>
              </a:rPr>
              <a:t> 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10935" y="1712913"/>
            <a:ext cx="66591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000" dirty="0">
                <a:latin typeface="Angsana New" pitchFamily="18" charset="-34"/>
              </a:rPr>
              <a:t>จำนวนรวมทั้งสิ้น</a:t>
            </a:r>
            <a:r>
              <a:rPr lang="th-TH" dirty="0">
                <a:latin typeface="Angsana New" pitchFamily="18" charset="-34"/>
                <a:cs typeface="Times New Roman" pitchFamily="18" charset="0"/>
              </a:rPr>
              <a:t> &gt;</a:t>
            </a:r>
            <a:r>
              <a:rPr lang="th-TH" sz="4000" dirty="0">
                <a:latin typeface="Angsana New" pitchFamily="18" charset="-34"/>
              </a:rPr>
              <a:t>  </a:t>
            </a:r>
            <a:r>
              <a:rPr lang="en-US" sz="4000" dirty="0" smtClean="0">
                <a:latin typeface="Angsana New" pitchFamily="18" charset="-34"/>
              </a:rPr>
              <a:t>2</a:t>
            </a:r>
            <a:r>
              <a:rPr lang="en-US" sz="4000" dirty="0" smtClean="0">
                <a:latin typeface="TH SarabunPSK" panose="020B0500040200020003" pitchFamily="34" charset="-34"/>
                <a:ea typeface="Times New Roman" panose="02020603050405020304" pitchFamily="18" charset="0"/>
              </a:rPr>
              <a:t>,011,600,886</a:t>
            </a:r>
            <a:r>
              <a:rPr lang="th-TH" sz="4000" dirty="0" smtClean="0"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r>
              <a:rPr lang="th-TH" sz="4000" dirty="0">
                <a:latin typeface="Angsana New" pitchFamily="18" charset="-34"/>
              </a:rPr>
              <a:t>รายการ</a:t>
            </a:r>
            <a:endParaRPr lang="en-US" sz="4000" dirty="0">
              <a:latin typeface="Angsana New" pitchFamily="18" charset="-3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0175" y="2420938"/>
            <a:ext cx="353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/>
              <a:t>จำแนกตามประเภทได้ ดังนี้</a:t>
            </a:r>
            <a:endParaRPr lang="en-US"/>
          </a:p>
        </p:txBody>
      </p:sp>
      <p:pic>
        <p:nvPicPr>
          <p:cNvPr id="9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2" grpId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7162800" cy="707886"/>
          </a:xfrm>
          <a:prstGeom prst="rect">
            <a:avLst/>
          </a:prstGeom>
          <a:gradFill>
            <a:gsLst>
              <a:gs pos="0">
                <a:srgbClr val="C6E1FF"/>
              </a:gs>
              <a:gs pos="27000">
                <a:srgbClr val="5E9EFF">
                  <a:lumMod val="23000"/>
                  <a:lumOff val="77000"/>
                  <a:alpha val="78000"/>
                </a:srgbClr>
              </a:gs>
              <a:gs pos="85000">
                <a:srgbClr val="85C2FF"/>
              </a:gs>
              <a:gs pos="100000">
                <a:srgbClr val="C4D6EB"/>
              </a:gs>
              <a:gs pos="62000">
                <a:srgbClr val="FFEBFA"/>
              </a:gs>
            </a:gsLst>
            <a:lin ang="5400000" scaled="0"/>
          </a:gra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057400" y="1066800"/>
            <a:ext cx="6172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h-TH" altLang="en-US" dirty="0">
                <a:latin typeface="Cordia New" pitchFamily="34" charset="-34"/>
                <a:cs typeface="Cordia New" pitchFamily="34" charset="-34"/>
              </a:rPr>
              <a:t>วัสดุตีพิมพ์</a:t>
            </a:r>
            <a:r>
              <a:rPr lang="en-US" altLang="en-US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รวม   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221,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861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เล่ม</a:t>
            </a:r>
            <a:endParaRPr lang="th-TH" alt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828800" y="1752600"/>
            <a:ext cx="5508625" cy="5062924"/>
          </a:xfrm>
          <a:prstGeom prst="rect">
            <a:avLst/>
          </a:prstGeom>
          <a:solidFill>
            <a:srgbClr val="FFFF75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หนังสือ			</a:t>
            </a:r>
            <a:r>
              <a:rPr lang="th-TH" sz="2400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203,287</a:t>
            </a:r>
            <a:r>
              <a:rPr lang="th-TH" altLang="en-US" sz="2300" b="0" dirty="0">
                <a:latin typeface="Angsana New" pitchFamily="18" charset="-34"/>
              </a:rPr>
              <a:t>	เล่ม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วารสาร 	 	</a:t>
            </a:r>
            <a:r>
              <a:rPr lang="en-US" altLang="en-US" sz="2300" b="0" dirty="0">
                <a:latin typeface="Angsana New" pitchFamily="18" charset="-34"/>
              </a:rPr>
              <a:t>	</a:t>
            </a:r>
            <a:r>
              <a:rPr lang="en-US" sz="2400" dirty="0" smtClean="0">
                <a:latin typeface="TH SarabunPSK" panose="020B0500040200020003" pitchFamily="34" charset="-34"/>
                <a:ea typeface="Times New Roman" panose="02020603050405020304" pitchFamily="18" charset="0"/>
              </a:rPr>
              <a:t>115</a:t>
            </a:r>
            <a:r>
              <a:rPr lang="th-TH" altLang="en-US" sz="2300" b="0" dirty="0">
                <a:latin typeface="Angsana New" pitchFamily="18" charset="-34"/>
              </a:rPr>
              <a:t>	ชื่อเรื่อง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วารสารเย็บเล่ม			2,929	เล่ม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หนังสือพิมพ์		</a:t>
            </a:r>
            <a:r>
              <a:rPr lang="en-US" altLang="en-US" sz="2300" b="0" dirty="0">
                <a:latin typeface="Angsana New" pitchFamily="18" charset="-34"/>
              </a:rPr>
              <a:t>	12</a:t>
            </a:r>
            <a:r>
              <a:rPr lang="th-TH" altLang="en-US" sz="2300" b="0" dirty="0">
                <a:latin typeface="Angsana New" pitchFamily="18" charset="-34"/>
              </a:rPr>
              <a:t>	ชื่อเรื่อง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 err="1">
                <a:latin typeface="Angsana New" pitchFamily="18" charset="-34"/>
              </a:rPr>
              <a:t>กฤต</a:t>
            </a:r>
            <a:r>
              <a:rPr lang="th-TH" altLang="en-US" sz="2300" b="0" dirty="0">
                <a:latin typeface="Angsana New" pitchFamily="18" charset="-34"/>
              </a:rPr>
              <a:t>ภาค		</a:t>
            </a:r>
            <a:r>
              <a:rPr lang="en-US" altLang="en-US" sz="2300" b="0" dirty="0">
                <a:latin typeface="Angsana New" pitchFamily="18" charset="-34"/>
              </a:rPr>
              <a:t>	5,886</a:t>
            </a:r>
            <a:r>
              <a:rPr lang="th-TH" altLang="en-US" sz="2300" b="0" dirty="0">
                <a:latin typeface="Angsana New" pitchFamily="18" charset="-34"/>
              </a:rPr>
              <a:t>	รายการ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จุลสาร		</a:t>
            </a:r>
            <a:r>
              <a:rPr lang="en-US" altLang="en-US" sz="2300" b="0" dirty="0">
                <a:latin typeface="Angsana New" pitchFamily="18" charset="-34"/>
              </a:rPr>
              <a:t>	1,947</a:t>
            </a:r>
            <a:r>
              <a:rPr lang="th-TH" altLang="en-US" sz="2300" b="0" dirty="0">
                <a:latin typeface="Angsana New" pitchFamily="18" charset="-34"/>
              </a:rPr>
              <a:t>	ชื่อเรื่อง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วิทยานิพนธ์		</a:t>
            </a:r>
            <a:r>
              <a:rPr lang="en-US" altLang="en-US" sz="2300" b="0" dirty="0">
                <a:latin typeface="Angsana New" pitchFamily="18" charset="-34"/>
              </a:rPr>
              <a:t>	</a:t>
            </a:r>
            <a:r>
              <a:rPr lang="en-US" altLang="en-US" sz="2300" b="0" dirty="0" smtClean="0">
                <a:latin typeface="Angsana New" pitchFamily="18" charset="-34"/>
              </a:rPr>
              <a:t>1,204</a:t>
            </a:r>
            <a:r>
              <a:rPr lang="th-TH" altLang="en-US" sz="2300" b="0" dirty="0">
                <a:latin typeface="Angsana New" pitchFamily="18" charset="-34"/>
              </a:rPr>
              <a:t>	เล่ม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บทคัดย่อ	  		</a:t>
            </a:r>
            <a:r>
              <a:rPr lang="th-TH" altLang="en-US" sz="2300" b="0" dirty="0" smtClean="0">
                <a:latin typeface="Angsana New" pitchFamily="18" charset="-34"/>
              </a:rPr>
              <a:t>221</a:t>
            </a:r>
            <a:r>
              <a:rPr lang="th-TH" altLang="en-US" sz="2300" b="0" dirty="0">
                <a:latin typeface="Angsana New" pitchFamily="18" charset="-34"/>
              </a:rPr>
              <a:t>	เล่ม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งานวิจัย		</a:t>
            </a:r>
            <a:r>
              <a:rPr lang="en-US" altLang="en-US" sz="2300" b="0" dirty="0">
                <a:latin typeface="Angsana New" pitchFamily="18" charset="-34"/>
              </a:rPr>
              <a:t>	</a:t>
            </a:r>
            <a:r>
              <a:rPr lang="en-US" altLang="en-US" sz="2300" b="0" dirty="0" smtClean="0">
                <a:latin typeface="Angsana New" pitchFamily="18" charset="-34"/>
              </a:rPr>
              <a:t>2,039</a:t>
            </a:r>
            <a:r>
              <a:rPr lang="th-TH" altLang="en-US" sz="2300" b="0" dirty="0">
                <a:latin typeface="Angsana New" pitchFamily="18" charset="-34"/>
              </a:rPr>
              <a:t>	เล่ม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หลักสูตรการศึกษา 	</a:t>
            </a:r>
            <a:r>
              <a:rPr lang="en-US" altLang="en-US" sz="2300" b="0" dirty="0">
                <a:latin typeface="Angsana New" pitchFamily="18" charset="-34"/>
              </a:rPr>
              <a:t>	107</a:t>
            </a:r>
            <a:r>
              <a:rPr lang="th-TH" altLang="en-US" sz="2300" b="0" dirty="0">
                <a:latin typeface="Angsana New" pitchFamily="18" charset="-34"/>
              </a:rPr>
              <a:t>	เล่ม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สิ่งพิมพ์รัฐบาล	       	</a:t>
            </a:r>
            <a:r>
              <a:rPr lang="en-US" altLang="en-US" sz="2300" b="0" dirty="0">
                <a:latin typeface="Angsana New" pitchFamily="18" charset="-34"/>
              </a:rPr>
              <a:t>	2,974</a:t>
            </a:r>
            <a:r>
              <a:rPr lang="th-TH" altLang="en-US" sz="2300" b="0" dirty="0">
                <a:latin typeface="Angsana New" pitchFamily="18" charset="-34"/>
              </a:rPr>
              <a:t>	เล่ม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สิ่งพิมพ์เอกชน	           </a:t>
            </a:r>
            <a:r>
              <a:rPr lang="en-US" altLang="en-US" sz="2300" b="0" dirty="0">
                <a:latin typeface="Angsana New" pitchFamily="18" charset="-34"/>
              </a:rPr>
              <a:t>		</a:t>
            </a:r>
            <a:r>
              <a:rPr lang="en-US" altLang="en-US" sz="2300" b="0" dirty="0" smtClean="0">
                <a:latin typeface="Angsana New" pitchFamily="18" charset="-34"/>
              </a:rPr>
              <a:t>450</a:t>
            </a:r>
            <a:r>
              <a:rPr lang="th-TH" altLang="en-US" sz="2300" b="0" dirty="0">
                <a:latin typeface="Angsana New" pitchFamily="18" charset="-34"/>
              </a:rPr>
              <a:t>	เล่ม</a:t>
            </a: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หนังสืออนุสรณ์	            	</a:t>
            </a:r>
            <a:r>
              <a:rPr lang="en-US" altLang="en-US" sz="2300" b="0" dirty="0">
                <a:latin typeface="Angsana New" pitchFamily="18" charset="-34"/>
              </a:rPr>
              <a:t>	</a:t>
            </a:r>
            <a:r>
              <a:rPr lang="th-TH" altLang="en-US" sz="2300" b="0" dirty="0">
                <a:latin typeface="Angsana New" pitchFamily="18" charset="-34"/>
              </a:rPr>
              <a:t>131	เล่ม</a:t>
            </a:r>
            <a:endParaRPr lang="en-US" altLang="en-US" sz="2300" b="0" dirty="0">
              <a:latin typeface="Angsana New" pitchFamily="18" charset="-34"/>
            </a:endParaRPr>
          </a:p>
          <a:p>
            <a:pPr eaLnBrk="1" hangingPunct="1">
              <a:buFontTx/>
              <a:buAutoNum type="arabicPeriod"/>
            </a:pPr>
            <a:r>
              <a:rPr lang="th-TH" altLang="en-US" sz="2300" b="0" dirty="0">
                <a:latin typeface="Angsana New" pitchFamily="18" charset="-34"/>
              </a:rPr>
              <a:t>สารนิพนธ์		</a:t>
            </a:r>
            <a:r>
              <a:rPr lang="en-US" altLang="en-US" sz="2300" b="0" dirty="0">
                <a:latin typeface="Angsana New" pitchFamily="18" charset="-34"/>
              </a:rPr>
              <a:t>	559</a:t>
            </a:r>
            <a:r>
              <a:rPr lang="th-TH" altLang="en-US" sz="2300" b="0" dirty="0">
                <a:latin typeface="Angsana New" pitchFamily="18" charset="-34"/>
              </a:rPr>
              <a:t>	เล่ม</a:t>
            </a:r>
            <a:endParaRPr lang="en-US" altLang="en-US" sz="2300" b="0" dirty="0">
              <a:latin typeface="Angsana New" pitchFamily="18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162800" cy="76993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ทรัพยากรสารสนเทศของสำนักหอสมุดฯ</a:t>
            </a:r>
          </a:p>
        </p:txBody>
      </p:sp>
      <p:pic>
        <p:nvPicPr>
          <p:cNvPr id="8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83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3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83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83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83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83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83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83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83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83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839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839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839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839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839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839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839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839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utoUpdateAnimBg="0"/>
      <p:bldP spid="83975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7162800" cy="707886"/>
          </a:xfrm>
          <a:prstGeom prst="rect">
            <a:avLst/>
          </a:prstGeom>
          <a:gradFill>
            <a:gsLst>
              <a:gs pos="0">
                <a:srgbClr val="C6E1FF"/>
              </a:gs>
              <a:gs pos="27000">
                <a:srgbClr val="5E9EFF">
                  <a:lumMod val="23000"/>
                  <a:lumOff val="77000"/>
                  <a:alpha val="78000"/>
                </a:srgbClr>
              </a:gs>
              <a:gs pos="85000">
                <a:srgbClr val="85C2FF"/>
              </a:gs>
              <a:gs pos="100000">
                <a:srgbClr val="C4D6EB"/>
              </a:gs>
              <a:gs pos="62000">
                <a:srgbClr val="FFEBFA"/>
              </a:gs>
            </a:gsLst>
            <a:lin ang="5400000" scaled="0"/>
          </a:gra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914400" y="2057400"/>
            <a:ext cx="7453313" cy="3170099"/>
          </a:xfrm>
          <a:prstGeom prst="rect">
            <a:avLst/>
          </a:prstGeom>
          <a:solidFill>
            <a:srgbClr val="FFFF75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en-US" sz="2500" b="0" dirty="0">
                <a:latin typeface="Angsana New" pitchFamily="18" charset="-34"/>
              </a:rPr>
              <a:t>1. CD-ROM</a:t>
            </a:r>
            <a:r>
              <a:rPr lang="th-TH" altLang="en-US" sz="2500" b="0" dirty="0">
                <a:latin typeface="Angsana New" pitchFamily="18" charset="-34"/>
              </a:rPr>
              <a:t> ฐานข้อมูลและสารานุกรม          	               	   </a:t>
            </a:r>
            <a:r>
              <a:rPr lang="en-US" altLang="en-US" sz="2500" b="0" dirty="0">
                <a:latin typeface="Angsana New" pitchFamily="18" charset="-34"/>
              </a:rPr>
              <a:t>110</a:t>
            </a:r>
            <a:r>
              <a:rPr lang="th-TH" altLang="en-US" sz="2500" b="0" dirty="0">
                <a:latin typeface="Angsana New" pitchFamily="18" charset="-34"/>
              </a:rPr>
              <a:t>	แผ่น</a:t>
            </a:r>
            <a:endParaRPr lang="en-US" altLang="en-US" sz="2500" b="0" dirty="0">
              <a:latin typeface="Angsana New" pitchFamily="18" charset="-34"/>
            </a:endParaRPr>
          </a:p>
          <a:p>
            <a:pPr eaLnBrk="1" hangingPunct="1"/>
            <a:r>
              <a:rPr lang="en-US" altLang="en-US" sz="2500" b="0" dirty="0">
                <a:latin typeface="Angsana New" pitchFamily="18" charset="-34"/>
              </a:rPr>
              <a:t>2. CD-ROM Multimedia		    </a:t>
            </a:r>
            <a:r>
              <a:rPr lang="th-TH" altLang="en-US" sz="2500" b="0" dirty="0">
                <a:latin typeface="Angsana New" pitchFamily="18" charset="-34"/>
              </a:rPr>
              <a:t>	</a:t>
            </a:r>
            <a:r>
              <a:rPr lang="en-US" altLang="en-US" sz="2500" b="0" dirty="0">
                <a:latin typeface="Angsana New" pitchFamily="18" charset="-34"/>
              </a:rPr>
              <a:t>        </a:t>
            </a:r>
            <a:r>
              <a:rPr lang="th-TH" altLang="en-US" sz="2500" b="0" dirty="0">
                <a:latin typeface="Angsana New" pitchFamily="18" charset="-34"/>
              </a:rPr>
              <a:t>	</a:t>
            </a:r>
            <a:r>
              <a:rPr lang="en-US" altLang="en-US" sz="2500" b="0" dirty="0">
                <a:latin typeface="Angsana New" pitchFamily="18" charset="-34"/>
              </a:rPr>
              <a:t>1,122	</a:t>
            </a:r>
            <a:r>
              <a:rPr lang="th-TH" altLang="en-US" sz="2500" b="0" dirty="0">
                <a:latin typeface="Angsana New" pitchFamily="18" charset="-34"/>
              </a:rPr>
              <a:t>แผ่น</a:t>
            </a:r>
          </a:p>
          <a:p>
            <a:pPr eaLnBrk="1" hangingPunct="1"/>
            <a:r>
              <a:rPr lang="en-US" altLang="en-US" sz="2500" b="0" dirty="0">
                <a:latin typeface="Angsana New" pitchFamily="18" charset="-34"/>
              </a:rPr>
              <a:t>3. CD-ROM </a:t>
            </a:r>
            <a:r>
              <a:rPr lang="th-TH" altLang="en-US" sz="2500" b="0" dirty="0">
                <a:latin typeface="Angsana New" pitchFamily="18" charset="-34"/>
              </a:rPr>
              <a:t>ที่มากับหนังสือภาษาไทย                        		</a:t>
            </a:r>
            <a:r>
              <a:rPr lang="en-US" altLang="en-US" sz="2500" b="0" dirty="0">
                <a:latin typeface="Angsana New" pitchFamily="18" charset="-34"/>
              </a:rPr>
              <a:t>2,779</a:t>
            </a:r>
            <a:r>
              <a:rPr lang="th-TH" altLang="en-US" sz="2500" b="0" dirty="0">
                <a:latin typeface="Angsana New" pitchFamily="18" charset="-34"/>
              </a:rPr>
              <a:t>	แผ่น</a:t>
            </a:r>
            <a:endParaRPr lang="en-US" altLang="en-US" sz="2500" b="0" dirty="0">
              <a:latin typeface="Angsana New" pitchFamily="18" charset="-34"/>
            </a:endParaRPr>
          </a:p>
          <a:p>
            <a:pPr eaLnBrk="1" hangingPunct="1"/>
            <a:r>
              <a:rPr lang="en-US" altLang="en-US" sz="2500" b="0" dirty="0">
                <a:latin typeface="Angsana New" pitchFamily="18" charset="-34"/>
              </a:rPr>
              <a:t>4. CD-ROM </a:t>
            </a:r>
            <a:r>
              <a:rPr lang="th-TH" altLang="en-US" sz="2500" b="0" dirty="0">
                <a:latin typeface="Angsana New" pitchFamily="18" charset="-34"/>
              </a:rPr>
              <a:t>ที่มากับหนังสือภาษาอังกฤษ                   		</a:t>
            </a:r>
            <a:r>
              <a:rPr lang="en-US" altLang="en-US" sz="2500" b="0" dirty="0">
                <a:latin typeface="Angsana New" pitchFamily="18" charset="-34"/>
              </a:rPr>
              <a:t>3,626</a:t>
            </a:r>
            <a:r>
              <a:rPr lang="th-TH" altLang="en-US" sz="2500" b="0" dirty="0">
                <a:latin typeface="Angsana New" pitchFamily="18" charset="-34"/>
              </a:rPr>
              <a:t>	แผ่น</a:t>
            </a:r>
          </a:p>
          <a:p>
            <a:pPr eaLnBrk="1" hangingPunct="1"/>
            <a:r>
              <a:rPr lang="th-TH" altLang="en-US" sz="2500" b="0" dirty="0">
                <a:latin typeface="Angsana New" pitchFamily="18" charset="-34"/>
              </a:rPr>
              <a:t>5. </a:t>
            </a:r>
            <a:r>
              <a:rPr lang="en-US" altLang="en-US" sz="2500" b="0" dirty="0">
                <a:latin typeface="Angsana New" pitchFamily="18" charset="-34"/>
              </a:rPr>
              <a:t>VCD 				            </a:t>
            </a:r>
            <a:r>
              <a:rPr lang="th-TH" altLang="en-US" sz="2500" b="0" dirty="0">
                <a:latin typeface="Angsana New" pitchFamily="18" charset="-34"/>
              </a:rPr>
              <a:t>		</a:t>
            </a:r>
            <a:r>
              <a:rPr lang="en-US" altLang="en-US" sz="2500" b="0" dirty="0">
                <a:latin typeface="Angsana New" pitchFamily="18" charset="-34"/>
              </a:rPr>
              <a:t>4,</a:t>
            </a:r>
            <a:r>
              <a:rPr lang="th-TH" altLang="en-US" sz="2500" b="0" dirty="0">
                <a:latin typeface="Angsana New" pitchFamily="18" charset="-34"/>
              </a:rPr>
              <a:t>037</a:t>
            </a:r>
            <a:r>
              <a:rPr lang="en-US" altLang="en-US" sz="2500" b="0" dirty="0">
                <a:latin typeface="Angsana New" pitchFamily="18" charset="-34"/>
              </a:rPr>
              <a:t>	</a:t>
            </a:r>
            <a:r>
              <a:rPr lang="th-TH" altLang="en-US" sz="2500" b="0" dirty="0">
                <a:latin typeface="Angsana New" pitchFamily="18" charset="-34"/>
              </a:rPr>
              <a:t>แผ่น</a:t>
            </a:r>
          </a:p>
          <a:p>
            <a:pPr eaLnBrk="1" hangingPunct="1"/>
            <a:r>
              <a:rPr lang="th-TH" altLang="en-US" sz="2500" b="0" dirty="0">
                <a:latin typeface="Angsana New" pitchFamily="18" charset="-34"/>
              </a:rPr>
              <a:t>6. </a:t>
            </a:r>
            <a:r>
              <a:rPr lang="en-US" altLang="en-US" sz="2500" b="0" dirty="0">
                <a:latin typeface="Angsana New" pitchFamily="18" charset="-34"/>
              </a:rPr>
              <a:t>DVD				            </a:t>
            </a:r>
            <a:r>
              <a:rPr lang="th-TH" altLang="en-US" sz="2500" b="0" dirty="0">
                <a:latin typeface="Angsana New" pitchFamily="18" charset="-34"/>
              </a:rPr>
              <a:t>		</a:t>
            </a:r>
            <a:r>
              <a:rPr lang="en-US" altLang="en-US" sz="2500" b="0" dirty="0">
                <a:latin typeface="Angsana New" pitchFamily="18" charset="-34"/>
              </a:rPr>
              <a:t>1,</a:t>
            </a:r>
            <a:r>
              <a:rPr lang="th-TH" altLang="en-US" sz="2500" b="0" dirty="0" smtClean="0">
                <a:latin typeface="Angsana New" pitchFamily="18" charset="-34"/>
              </a:rPr>
              <a:t>754</a:t>
            </a:r>
            <a:r>
              <a:rPr lang="en-US" altLang="en-US" sz="2500" b="0" dirty="0">
                <a:latin typeface="Angsana New" pitchFamily="18" charset="-34"/>
              </a:rPr>
              <a:t>	</a:t>
            </a:r>
            <a:r>
              <a:rPr lang="th-TH" altLang="en-US" sz="2500" b="0" dirty="0">
                <a:latin typeface="Angsana New" pitchFamily="18" charset="-34"/>
              </a:rPr>
              <a:t>แผ่น</a:t>
            </a:r>
          </a:p>
          <a:p>
            <a:pPr eaLnBrk="1" hangingPunct="1"/>
            <a:r>
              <a:rPr lang="th-TH" altLang="en-US" sz="2500" b="0" dirty="0">
                <a:latin typeface="Angsana New" pitchFamily="18" charset="-34"/>
              </a:rPr>
              <a:t>7. </a:t>
            </a:r>
            <a:r>
              <a:rPr lang="en-US" altLang="en-US" sz="2500" b="0" dirty="0">
                <a:latin typeface="Angsana New" pitchFamily="18" charset="-34"/>
                <a:cs typeface="AngsanaUPC" pitchFamily="18" charset="-34"/>
              </a:rPr>
              <a:t>CD-ROM </a:t>
            </a:r>
            <a:r>
              <a:rPr lang="th-TH" altLang="en-US" sz="2500" b="0" dirty="0">
                <a:latin typeface="Angsana New" pitchFamily="18" charset="-34"/>
                <a:cs typeface="AngsanaUPC" pitchFamily="18" charset="-34"/>
              </a:rPr>
              <a:t>ของมหาวิทยาลัยสยาม	            		</a:t>
            </a:r>
            <a:r>
              <a:rPr lang="en-US" altLang="en-US" sz="2500" b="0" dirty="0" smtClean="0">
                <a:latin typeface="Angsana New" pitchFamily="18" charset="-34"/>
                <a:cs typeface="AngsanaUPC" pitchFamily="18" charset="-34"/>
              </a:rPr>
              <a:t>2,448</a:t>
            </a:r>
            <a:r>
              <a:rPr lang="en-US" altLang="en-US" sz="2500" b="0" dirty="0">
                <a:latin typeface="Angsana New" pitchFamily="18" charset="-34"/>
                <a:cs typeface="AngsanaUPC" pitchFamily="18" charset="-34"/>
              </a:rPr>
              <a:t>	</a:t>
            </a:r>
            <a:r>
              <a:rPr lang="th-TH" altLang="en-US" sz="2500" b="0" dirty="0">
                <a:latin typeface="Angsana New" pitchFamily="18" charset="-34"/>
                <a:cs typeface="AngsanaUPC" pitchFamily="18" charset="-34"/>
              </a:rPr>
              <a:t>แผ่น</a:t>
            </a:r>
          </a:p>
          <a:p>
            <a:pPr eaLnBrk="1" hangingPunct="1"/>
            <a:r>
              <a:rPr lang="th-TH" altLang="en-US" sz="2500" b="0" dirty="0">
                <a:latin typeface="Angsana New" pitchFamily="18" charset="-34"/>
                <a:cs typeface="AngsanaUPC" pitchFamily="18" charset="-34"/>
              </a:rPr>
              <a:t>      (วิจัย วิทยานิพนธ์ สารนิพนธ์ โครงงาน/</a:t>
            </a:r>
            <a:r>
              <a:rPr lang="th-TH" altLang="en-US" sz="2500" b="0" dirty="0" err="1">
                <a:latin typeface="Angsana New" pitchFamily="18" charset="-34"/>
                <a:cs typeface="AngsanaUPC" pitchFamily="18" charset="-34"/>
              </a:rPr>
              <a:t>สห</a:t>
            </a:r>
            <a:r>
              <a:rPr lang="th-TH" altLang="en-US" sz="2500" b="0" dirty="0">
                <a:latin typeface="Angsana New" pitchFamily="18" charset="-34"/>
                <a:cs typeface="AngsanaUPC" pitchFamily="18" charset="-34"/>
              </a:rPr>
              <a:t>กิจศึกษา)</a:t>
            </a:r>
            <a:endParaRPr lang="th-TH" altLang="en-US" sz="2500" b="0" dirty="0">
              <a:latin typeface="Arial" charset="0"/>
              <a:cs typeface="AngsanaUPC" pitchFamily="18" charset="-34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57400" y="1066800"/>
            <a:ext cx="6797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h-TH" altLang="en-US" dirty="0">
                <a:latin typeface="Cordia New" pitchFamily="34" charset="-34"/>
                <a:cs typeface="Cordia New" pitchFamily="34" charset="-34"/>
              </a:rPr>
              <a:t>วัสดุไม่ตีพิมพ์</a:t>
            </a:r>
            <a:r>
              <a:rPr lang="en-US" altLang="en-US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รวม   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15,876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หน่วย</a:t>
            </a:r>
            <a:endParaRPr lang="th-TH" alt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162800" cy="76993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ทรัพยากรสารสนเทศของสำนักหอสมุดฯ</a:t>
            </a:r>
          </a:p>
        </p:txBody>
      </p:sp>
      <p:pic>
        <p:nvPicPr>
          <p:cNvPr id="7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54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5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5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05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05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5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 build="allAtOnce" animBg="1"/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7162800" cy="707886"/>
          </a:xfrm>
          <a:prstGeom prst="rect">
            <a:avLst/>
          </a:prstGeom>
          <a:gradFill>
            <a:gsLst>
              <a:gs pos="0">
                <a:srgbClr val="C6E1FF"/>
              </a:gs>
              <a:gs pos="27000">
                <a:srgbClr val="5E9EFF">
                  <a:lumMod val="23000"/>
                  <a:lumOff val="77000"/>
                  <a:alpha val="78000"/>
                </a:srgbClr>
              </a:gs>
              <a:gs pos="85000">
                <a:srgbClr val="85C2FF"/>
              </a:gs>
              <a:gs pos="100000">
                <a:srgbClr val="C4D6EB"/>
              </a:gs>
              <a:gs pos="62000">
                <a:srgbClr val="FFEBFA"/>
              </a:gs>
            </a:gsLst>
            <a:lin ang="5400000" scaled="0"/>
          </a:gra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56328" name="ตัวเชื่อมต่อตรง 2"/>
          <p:cNvCxnSpPr>
            <a:cxnSpLocks noChangeShapeType="1"/>
          </p:cNvCxnSpPr>
          <p:nvPr/>
        </p:nvCxnSpPr>
        <p:spPr bwMode="auto">
          <a:xfrm>
            <a:off x="9901238" y="1514475"/>
            <a:ext cx="0" cy="5443538"/>
          </a:xfrm>
          <a:prstGeom prst="line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" name="ตัวเชื่อมต่อตรง 9"/>
          <p:cNvCxnSpPr/>
          <p:nvPr/>
        </p:nvCxnSpPr>
        <p:spPr bwMode="auto">
          <a:xfrm flipV="1">
            <a:off x="4930775" y="1514475"/>
            <a:ext cx="0" cy="5343525"/>
          </a:xfrm>
          <a:prstGeom prst="line">
            <a:avLst/>
          </a:prstGeom>
          <a:ln>
            <a:solidFill>
              <a:srgbClr val="6DFF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162800" cy="76993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ทรัพยากรสารสนเทศของสำนักหอสมุดฯ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en-US" dirty="0">
                <a:latin typeface="Cordia New" pitchFamily="34" charset="-34"/>
                <a:cs typeface="Cordia New" pitchFamily="34" charset="-34"/>
              </a:rPr>
              <a:t>ฐานข้อมูลวิชาการออนไลน์เชิงพาณิชย์ </a:t>
            </a:r>
            <a:r>
              <a:rPr lang="en-US" altLang="en-US" dirty="0">
                <a:latin typeface="Cordia New" pitchFamily="34" charset="-34"/>
                <a:cs typeface="Cordia New" pitchFamily="34" charset="-34"/>
              </a:rPr>
              <a:t>3 </a:t>
            </a:r>
            <a:r>
              <a:rPr lang="th-TH" altLang="en-US" dirty="0">
                <a:latin typeface="Cordia New" pitchFamily="34" charset="-34"/>
                <a:cs typeface="Cordia New" pitchFamily="34" charset="-34"/>
              </a:rPr>
              <a:t>ฐาน (หลัก)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1905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1) EDS (EBSCO Discovery Service) USD 14,000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876" y="5798403"/>
            <a:ext cx="8109912" cy="830997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Angsana New" pitchFamily="18" charset="-34"/>
              </a:rPr>
              <a:t>เป็นช่องทางเข้าไปสืบค้นทรัพยากรของสถาบันในเครือข่าย </a:t>
            </a:r>
            <a:r>
              <a:rPr lang="en-US" sz="2400" dirty="0">
                <a:latin typeface="Angsana New" pitchFamily="18" charset="-34"/>
              </a:rPr>
              <a:t>TU-</a:t>
            </a:r>
            <a:r>
              <a:rPr lang="en-US" sz="2400" dirty="0" err="1">
                <a:latin typeface="Angsana New" pitchFamily="18" charset="-34"/>
              </a:rPr>
              <a:t>ThaiPUL</a:t>
            </a:r>
            <a:r>
              <a:rPr lang="en-US" sz="2400" dirty="0">
                <a:latin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</a:rPr>
              <a:t>13 </a:t>
            </a:r>
            <a:r>
              <a:rPr lang="th-TH" sz="2400" dirty="0">
                <a:latin typeface="Angsana New" pitchFamily="18" charset="-34"/>
              </a:rPr>
              <a:t>แห่ง (รวมม.สยาม)</a:t>
            </a:r>
          </a:p>
          <a:p>
            <a:r>
              <a:rPr lang="th-TH" sz="2400" dirty="0">
                <a:latin typeface="Angsana New" pitchFamily="18" charset="-34"/>
              </a:rPr>
              <a:t>และให้บริการยืมระหว่างห้องสมุด (</a:t>
            </a:r>
            <a:r>
              <a:rPr lang="en-US" sz="2400" dirty="0">
                <a:latin typeface="Angsana New" pitchFamily="18" charset="-34"/>
              </a:rPr>
              <a:t>Inter Library Loan) </a:t>
            </a:r>
            <a:r>
              <a:rPr lang="th-TH" sz="2400" dirty="0">
                <a:latin typeface="Angsana New" pitchFamily="18" charset="-34"/>
              </a:rPr>
              <a:t>ได้ผ่านช่องทางนี้</a:t>
            </a:r>
            <a:endParaRPr lang="en-US" sz="2400" dirty="0">
              <a:latin typeface="Angsana New" pitchFamily="18" charset="-34"/>
            </a:endParaRPr>
          </a:p>
        </p:txBody>
      </p:sp>
      <p:pic>
        <p:nvPicPr>
          <p:cNvPr id="13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EDS-Publications-17-6-25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7123"/>
            <a:ext cx="8610600" cy="34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7162800" cy="707886"/>
          </a:xfrm>
          <a:prstGeom prst="rect">
            <a:avLst/>
          </a:prstGeom>
          <a:gradFill>
            <a:gsLst>
              <a:gs pos="0">
                <a:srgbClr val="C6E1FF"/>
              </a:gs>
              <a:gs pos="27000">
                <a:srgbClr val="5E9EFF">
                  <a:lumMod val="23000"/>
                  <a:lumOff val="77000"/>
                  <a:alpha val="78000"/>
                </a:srgbClr>
              </a:gs>
              <a:gs pos="85000">
                <a:srgbClr val="85C2FF"/>
              </a:gs>
              <a:gs pos="100000">
                <a:srgbClr val="C4D6EB"/>
              </a:gs>
              <a:gs pos="62000">
                <a:srgbClr val="FFEBFA"/>
              </a:gs>
            </a:gsLst>
            <a:lin ang="5400000" scaled="0"/>
          </a:gra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56328" name="ตัวเชื่อมต่อตรง 2"/>
          <p:cNvCxnSpPr>
            <a:cxnSpLocks noChangeShapeType="1"/>
          </p:cNvCxnSpPr>
          <p:nvPr/>
        </p:nvCxnSpPr>
        <p:spPr bwMode="auto">
          <a:xfrm>
            <a:off x="9901238" y="1514475"/>
            <a:ext cx="0" cy="5443538"/>
          </a:xfrm>
          <a:prstGeom prst="line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" name="ตัวเชื่อมต่อตรง 9"/>
          <p:cNvCxnSpPr/>
          <p:nvPr/>
        </p:nvCxnSpPr>
        <p:spPr bwMode="auto">
          <a:xfrm flipV="1">
            <a:off x="4930775" y="1514475"/>
            <a:ext cx="0" cy="5343525"/>
          </a:xfrm>
          <a:prstGeom prst="line">
            <a:avLst/>
          </a:prstGeom>
          <a:ln>
            <a:solidFill>
              <a:srgbClr val="6DFF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162800" cy="76993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ทรัพยากรสารสนเทศของสำนักหอสมุดฯ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en-US" dirty="0">
                <a:latin typeface="Cordia New" pitchFamily="34" charset="-34"/>
                <a:cs typeface="Cordia New" pitchFamily="34" charset="-34"/>
              </a:rPr>
              <a:t>ฐานข้อมูลวิชาการออนไลน์เชิงพาณิชย์ </a:t>
            </a:r>
            <a:r>
              <a:rPr lang="en-US" altLang="en-US" dirty="0">
                <a:latin typeface="Cordia New" pitchFamily="34" charset="-34"/>
                <a:cs typeface="Cordia New" pitchFamily="34" charset="-34"/>
              </a:rPr>
              <a:t>3 </a:t>
            </a:r>
            <a:r>
              <a:rPr lang="th-TH" altLang="en-US" dirty="0">
                <a:latin typeface="Cordia New" pitchFamily="34" charset="-34"/>
                <a:cs typeface="Cordia New" pitchFamily="34" charset="-34"/>
              </a:rPr>
              <a:t>ฐาน (หลัก)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1905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2) EBSCO Host  USD 21,000  </a:t>
            </a:r>
            <a:r>
              <a:rPr lang="th-TH" sz="2400" dirty="0"/>
              <a:t>ประกอบด้วยฐานข้อมูลย่อยดังนี้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33600" y="24384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ngsana New" pitchFamily="18" charset="-34"/>
              </a:rPr>
              <a:t>Academic Search Complete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54864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ngsana New" pitchFamily="18" charset="-34"/>
              </a:rPr>
              <a:t>eBook Collection (</a:t>
            </a:r>
            <a:r>
              <a:rPr lang="en-US" sz="3200" dirty="0" err="1">
                <a:solidFill>
                  <a:srgbClr val="C00000"/>
                </a:solidFill>
                <a:latin typeface="Angsana New" pitchFamily="18" charset="-34"/>
              </a:rPr>
              <a:t>EBSCOhost</a:t>
            </a:r>
            <a:r>
              <a:rPr lang="en-US" sz="3200" dirty="0">
                <a:solidFill>
                  <a:srgbClr val="C00000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30480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ngsana New" pitchFamily="18" charset="-34"/>
              </a:rPr>
              <a:t>Communication &amp; Mass Media Complete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36576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ngsana New" pitchFamily="18" charset="-34"/>
              </a:rPr>
              <a:t>Computers &amp; Applied Sciences Complete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3600" y="4238625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ngsana New" pitchFamily="18" charset="-34"/>
              </a:rPr>
              <a:t>ERIC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48768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ngsana New" pitchFamily="18" charset="-34"/>
              </a:rPr>
              <a:t>Education Research Complete</a:t>
            </a:r>
          </a:p>
        </p:txBody>
      </p:sp>
      <p:pic>
        <p:nvPicPr>
          <p:cNvPr id="18" name="รูปภาพ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F:\_งานสำนักหอสมุด\_POWERPOINT\IMAGE_SOURCE\New folder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81" name="AutoShape 53"/>
          <p:cNvSpPr>
            <a:spLocks noChangeArrowheads="1"/>
          </p:cNvSpPr>
          <p:nvPr/>
        </p:nvSpPr>
        <p:spPr bwMode="auto">
          <a:xfrm>
            <a:off x="1219200" y="-210800"/>
            <a:ext cx="7848600" cy="2094551"/>
          </a:xfrm>
          <a:prstGeom prst="verticalScroll">
            <a:avLst>
              <a:gd name="adj" fmla="val 12500"/>
            </a:avLst>
          </a:prstGeom>
          <a:gradFill>
            <a:gsLst>
              <a:gs pos="0">
                <a:srgbClr val="5E9EFF">
                  <a:alpha val="2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sm" len="sm"/>
            <a:tailEnd type="none" w="sm" len="sm"/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th-TH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9" name="Text Box 52"/>
          <p:cNvSpPr txBox="1">
            <a:spLocks noChangeArrowheads="1"/>
          </p:cNvSpPr>
          <p:nvPr/>
        </p:nvSpPr>
        <p:spPr bwMode="auto">
          <a:xfrm>
            <a:off x="1371600" y="265872"/>
            <a:ext cx="7467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5400" dirty="0">
                <a:solidFill>
                  <a:srgbClr val="333399"/>
                </a:solidFill>
                <a:effectLst>
                  <a:glow rad="101600">
                    <a:srgbClr val="6DFFFF">
                      <a:alpha val="40000"/>
                    </a:srgbClr>
                  </a:glow>
                </a:effectLst>
                <a:latin typeface="Arial" charset="0"/>
                <a:cs typeface="AngsanaUPC" pitchFamily="18" charset="-34"/>
              </a:rPr>
              <a:t>สำนักหอสมุดและทรัพยากรสารสนเทศ</a:t>
            </a:r>
            <a:endParaRPr lang="th-TH" sz="8000" dirty="0">
              <a:solidFill>
                <a:srgbClr val="333399"/>
              </a:solidFill>
              <a:effectLst>
                <a:glow rad="101600">
                  <a:srgbClr val="6DFFFF">
                    <a:alpha val="40000"/>
                  </a:srgbClr>
                </a:glow>
              </a:effectLst>
              <a:latin typeface="Arial" charset="0"/>
              <a:cs typeface="AngsanaUPC" pitchFamily="18" charset="-34"/>
            </a:endParaRPr>
          </a:p>
        </p:txBody>
      </p:sp>
      <p:sp>
        <p:nvSpPr>
          <p:cNvPr id="73786" name="Rectangle 58"/>
          <p:cNvSpPr>
            <a:spLocks noChangeArrowheads="1"/>
          </p:cNvSpPr>
          <p:nvPr/>
        </p:nvSpPr>
        <p:spPr bwMode="auto">
          <a:xfrm>
            <a:off x="1777451" y="2096869"/>
            <a:ext cx="5769528" cy="646331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ท่านคณะกรรมการประเมินคุณภาพการศึกษา </a:t>
            </a:r>
          </a:p>
        </p:txBody>
      </p:sp>
      <p:pic>
        <p:nvPicPr>
          <p:cNvPr id="16394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3276600"/>
            <a:ext cx="7253288" cy="255454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endParaRPr lang="th-TH" sz="3200" dirty="0"/>
          </a:p>
          <a:p>
            <a:pPr eaLnBrk="1" hangingPunct="1"/>
            <a:r>
              <a:rPr lang="th-TH" sz="3200" dirty="0"/>
              <a:t>  </a:t>
            </a:r>
            <a:r>
              <a:rPr lang="th-TH" sz="3200" dirty="0" smtClean="0"/>
              <a:t>รศ.ดร.จอมพงศ์      </a:t>
            </a:r>
            <a:r>
              <a:rPr lang="th-TH" sz="3200" dirty="0" err="1" smtClean="0"/>
              <a:t>มงคลว</a:t>
            </a:r>
            <a:r>
              <a:rPr lang="th-TH" sz="3200" dirty="0" smtClean="0"/>
              <a:t>นิช</a:t>
            </a:r>
            <a:r>
              <a:rPr lang="th-TH" sz="3200" dirty="0"/>
              <a:t>	   </a:t>
            </a:r>
            <a:r>
              <a:rPr lang="th-TH" sz="3200" dirty="0" smtClean="0"/>
              <a:t>   ประธาน</a:t>
            </a:r>
            <a:r>
              <a:rPr lang="th-TH" sz="3200" dirty="0"/>
              <a:t>กรรมการ</a:t>
            </a:r>
            <a:endParaRPr lang="en-US" sz="3200" dirty="0"/>
          </a:p>
          <a:p>
            <a:pPr eaLnBrk="1" hangingPunct="1"/>
            <a:r>
              <a:rPr lang="th-TH" sz="3200" dirty="0"/>
              <a:t>  </a:t>
            </a:r>
            <a:r>
              <a:rPr lang="th-TH" sz="3200" dirty="0" smtClean="0"/>
              <a:t>ผศ.ดร.</a:t>
            </a:r>
            <a:r>
              <a:rPr lang="th-TH" sz="3200" dirty="0" err="1" smtClean="0"/>
              <a:t>ธัญญาภรณ์</a:t>
            </a:r>
            <a:r>
              <a:rPr lang="th-TH" sz="3200" dirty="0" smtClean="0"/>
              <a:t>  </a:t>
            </a:r>
            <a:r>
              <a:rPr lang="th-TH" sz="3200" dirty="0" err="1" smtClean="0"/>
              <a:t>ศิ</a:t>
            </a:r>
            <a:r>
              <a:rPr lang="th-TH" sz="3200" dirty="0" smtClean="0"/>
              <a:t>ริเลิศ</a:t>
            </a:r>
            <a:r>
              <a:rPr lang="th-TH" sz="3200" dirty="0"/>
              <a:t>	   </a:t>
            </a:r>
            <a:r>
              <a:rPr lang="th-TH" sz="3200" dirty="0" smtClean="0"/>
              <a:t>    กรรมการ</a:t>
            </a:r>
            <a:endParaRPr lang="th-TH" sz="3200" dirty="0"/>
          </a:p>
          <a:p>
            <a:pPr eaLnBrk="1" hangingPunct="1"/>
            <a:r>
              <a:rPr lang="th-TH" sz="3200" dirty="0"/>
              <a:t>  </a:t>
            </a:r>
            <a:r>
              <a:rPr lang="th-TH" sz="3200" dirty="0" smtClean="0"/>
              <a:t>ผศ.อำพรรณ           ชัยกุล</a:t>
            </a:r>
            <a:r>
              <a:rPr lang="th-TH" sz="3200" dirty="0" err="1" smtClean="0"/>
              <a:t>เสรีวัฒน์</a:t>
            </a:r>
            <a:r>
              <a:rPr lang="th-TH" sz="3200" dirty="0" smtClean="0"/>
              <a:t>     </a:t>
            </a:r>
            <a:r>
              <a:rPr lang="th-TH" sz="3200" dirty="0"/>
              <a:t>กรรมการและเลขานุการ</a:t>
            </a:r>
          </a:p>
          <a:p>
            <a:pPr eaLnBrk="1" hangingPunct="1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868088"/>
            <a:ext cx="331236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dirty="0">
                <a:ln w="19050" cmpd="sng"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101600">
                    <a:srgbClr val="6DFFFF">
                      <a:alpha val="40000"/>
                    </a:srgbClr>
                  </a:glow>
                  <a:innerShdw dist="50800">
                    <a:schemeClr val="tx2">
                      <a:alpha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rial" charset="0"/>
                <a:cs typeface="AngsanaUPC" pitchFamily="18" charset="-34"/>
              </a:rPr>
              <a:t>ยินดีต้อนรับ</a:t>
            </a:r>
          </a:p>
        </p:txBody>
      </p:sp>
      <p:pic>
        <p:nvPicPr>
          <p:cNvPr id="43019" name="Picture 10" descr="F:\_งานสำนักหอสมุด\_POWERPOINT\IMAGE_SOURCE\toon102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7263"/>
            <a:ext cx="11922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4" descr="Want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19638"/>
            <a:ext cx="1219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7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7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7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70" fill="hold">
                                          <p:stCondLst>
                                            <p:cond delay="81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7162800" cy="707886"/>
          </a:xfrm>
          <a:prstGeom prst="rect">
            <a:avLst/>
          </a:prstGeom>
          <a:gradFill>
            <a:gsLst>
              <a:gs pos="0">
                <a:srgbClr val="C6E1FF"/>
              </a:gs>
              <a:gs pos="27000">
                <a:srgbClr val="5E9EFF">
                  <a:lumMod val="23000"/>
                  <a:lumOff val="77000"/>
                  <a:alpha val="78000"/>
                </a:srgbClr>
              </a:gs>
              <a:gs pos="85000">
                <a:srgbClr val="85C2FF"/>
              </a:gs>
              <a:gs pos="100000">
                <a:srgbClr val="C4D6EB"/>
              </a:gs>
              <a:gs pos="62000">
                <a:srgbClr val="FFEBFA"/>
              </a:gs>
            </a:gsLst>
            <a:lin ang="5400000" scaled="0"/>
          </a:gra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56328" name="ตัวเชื่อมต่อตรง 2"/>
          <p:cNvCxnSpPr>
            <a:cxnSpLocks noChangeShapeType="1"/>
          </p:cNvCxnSpPr>
          <p:nvPr/>
        </p:nvCxnSpPr>
        <p:spPr bwMode="auto">
          <a:xfrm>
            <a:off x="9901238" y="1514475"/>
            <a:ext cx="0" cy="5443538"/>
          </a:xfrm>
          <a:prstGeom prst="line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" name="ตัวเชื่อมต่อตรง 9"/>
          <p:cNvCxnSpPr/>
          <p:nvPr/>
        </p:nvCxnSpPr>
        <p:spPr bwMode="auto">
          <a:xfrm flipV="1">
            <a:off x="4930775" y="1514475"/>
            <a:ext cx="0" cy="5343525"/>
          </a:xfrm>
          <a:prstGeom prst="line">
            <a:avLst/>
          </a:prstGeom>
          <a:ln>
            <a:solidFill>
              <a:srgbClr val="6DFF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162800" cy="76993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ทรัพยากรสารสนเทศของสำนักหอสมุดฯ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10668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en-US" dirty="0">
                <a:latin typeface="Cordia New" pitchFamily="34" charset="-34"/>
                <a:cs typeface="Cordia New" pitchFamily="34" charset="-34"/>
              </a:rPr>
              <a:t>ฐานข้อมูลวิชาการออนไลน์เชิงพาณิชย์ </a:t>
            </a:r>
            <a:r>
              <a:rPr lang="en-US" altLang="en-US" dirty="0">
                <a:latin typeface="Cordia New" pitchFamily="34" charset="-34"/>
                <a:cs typeface="Cordia New" pitchFamily="34" charset="-34"/>
              </a:rPr>
              <a:t>3 </a:t>
            </a:r>
            <a:r>
              <a:rPr lang="th-TH" altLang="en-US" dirty="0">
                <a:latin typeface="Cordia New" pitchFamily="34" charset="-34"/>
                <a:cs typeface="Cordia New" pitchFamily="34" charset="-34"/>
              </a:rPr>
              <a:t>ฐาน (หลัก)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1905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3) UpToDate USD </a:t>
            </a:r>
            <a:r>
              <a:rPr lang="en-US" sz="2400" dirty="0" smtClean="0"/>
              <a:t>35,495 </a:t>
            </a:r>
            <a:r>
              <a:rPr lang="th-TH" sz="2400" dirty="0"/>
              <a:t>ประกอบด้วยข้อมูลทางการแพทย์ ดังนี้</a:t>
            </a:r>
            <a:endParaRPr lang="en-US" sz="24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819952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33600" y="47244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latin typeface="Angsana New" pitchFamily="18" charset="-34"/>
              </a:rPr>
              <a:t>คำนวณผลประเมินข้อมูลทางการแพทย์ ได้ </a:t>
            </a:r>
            <a:r>
              <a:rPr lang="en-US" sz="2400" dirty="0">
                <a:latin typeface="Angsana New" pitchFamily="18" charset="-34"/>
              </a:rPr>
              <a:t>195 </a:t>
            </a:r>
            <a:r>
              <a:rPr lang="th-TH" sz="2400" dirty="0">
                <a:latin typeface="Angsana New" pitchFamily="18" charset="-34"/>
              </a:rPr>
              <a:t>รายการ</a:t>
            </a:r>
            <a:endParaRPr lang="en-US" sz="2400" dirty="0">
              <a:latin typeface="Angsana New" pitchFamily="18" charset="-34"/>
            </a:endParaRP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169229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33600" y="52578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latin typeface="Angsana New" pitchFamily="18" charset="-34"/>
              </a:rPr>
              <a:t>วิเคราะห์ผลกระทบจากการให้ยา</a:t>
            </a:r>
            <a:endParaRPr lang="en-US" sz="2400" dirty="0">
              <a:latin typeface="Angsana New" pitchFamily="18" charset="-34"/>
            </a:endParaRPr>
          </a:p>
        </p:txBody>
      </p:sp>
      <p:pic>
        <p:nvPicPr>
          <p:cNvPr id="18" name="รูปภาพ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086600" cy="76993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จำนวนทรัพยากรสารสนเทศทั้งหมด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82232"/>
              </p:ext>
            </p:extLst>
          </p:nvPr>
        </p:nvGraphicFramePr>
        <p:xfrm>
          <a:off x="1166813" y="1535113"/>
          <a:ext cx="7473950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รูปภาพ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086600" cy="769441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 smtClean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การใช้เว็บไซต์และฐานข้อมูลออนไลน์</a:t>
            </a:r>
            <a:endParaRPr lang="th-TH" sz="4400" dirty="0">
              <a:solidFill>
                <a:srgbClr val="D9F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085647"/>
              </p:ext>
            </p:extLst>
          </p:nvPr>
        </p:nvGraphicFramePr>
        <p:xfrm>
          <a:off x="990600" y="1600200"/>
          <a:ext cx="7473950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รูปภาพ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6096000"/>
            <a:ext cx="2606804" cy="307777"/>
          </a:xfrm>
          <a:prstGeom prst="rect">
            <a:avLst/>
          </a:prstGeom>
          <a:solidFill>
            <a:srgbClr val="6DFFFF"/>
          </a:solidFill>
        </p:spPr>
        <p:txBody>
          <a:bodyPr wrap="none">
            <a:spAutoFit/>
          </a:bodyPr>
          <a:lstStyle/>
          <a:p>
            <a:r>
              <a:rPr lang="th-TH" sz="1400" dirty="0" smtClean="0"/>
              <a:t>ฐานข้อมูล </a:t>
            </a:r>
            <a:r>
              <a:rPr lang="en-GB" sz="1400" dirty="0" err="1" smtClean="0"/>
              <a:t>EBSCO+EDS+Uptodate</a:t>
            </a:r>
            <a:r>
              <a:rPr lang="th-TH" sz="1400" dirty="0" smtClean="0"/>
              <a:t> 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7980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086600" cy="646331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dirty="0" smtClean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ความคุ้มค่าของการจัดซื้อต่อการใช้ทรัพยากรสารสนเทศ</a:t>
            </a:r>
            <a:endParaRPr lang="th-TH" dirty="0">
              <a:solidFill>
                <a:srgbClr val="D9F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49322"/>
              </p:ext>
            </p:extLst>
          </p:nvPr>
        </p:nvGraphicFramePr>
        <p:xfrm>
          <a:off x="1223169" y="1498600"/>
          <a:ext cx="7473950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รูปภาพ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6019800"/>
            <a:ext cx="129540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10.73 บาท</a:t>
            </a:r>
            <a:r>
              <a:rPr lang="en-GB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: 1</a:t>
            </a:r>
            <a:r>
              <a:rPr lang="th-TH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ครั้ง</a:t>
            </a:r>
            <a:r>
              <a:rPr lang="en-GB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1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6019800"/>
            <a:ext cx="129540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9.95 บาท</a:t>
            </a:r>
            <a:r>
              <a:rPr lang="en-GB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: 1</a:t>
            </a:r>
            <a:r>
              <a:rPr lang="th-TH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ครั้ง</a:t>
            </a:r>
            <a:r>
              <a:rPr lang="en-GB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1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6019800"/>
            <a:ext cx="124968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9.86 บาท</a:t>
            </a:r>
            <a:r>
              <a:rPr lang="en-GB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: 1</a:t>
            </a:r>
            <a:r>
              <a:rPr lang="th-TH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ครั้ง</a:t>
            </a:r>
            <a:r>
              <a:rPr lang="en-GB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1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4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71595"/>
              </p:ext>
            </p:extLst>
          </p:nvPr>
        </p:nvGraphicFramePr>
        <p:xfrm>
          <a:off x="457200" y="1295400"/>
          <a:ext cx="8458200" cy="528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28800" y="381000"/>
            <a:ext cx="7086600" cy="769938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เปรียบเทียบการสำรวจความพึงพอใจ</a:t>
            </a:r>
          </a:p>
        </p:txBody>
      </p:sp>
      <p:pic>
        <p:nvPicPr>
          <p:cNvPr id="6" name="รูปภาพ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กลุ่ม 1"/>
          <p:cNvGrpSpPr>
            <a:grpSpLocks/>
          </p:cNvGrpSpPr>
          <p:nvPr/>
        </p:nvGrpSpPr>
        <p:grpSpPr bwMode="auto">
          <a:xfrm>
            <a:off x="1828800" y="381000"/>
            <a:ext cx="7086600" cy="1131193"/>
            <a:chOff x="2123728" y="354013"/>
            <a:chExt cx="6480720" cy="1131665"/>
          </a:xfrm>
        </p:grpSpPr>
        <p:sp>
          <p:nvSpPr>
            <p:cNvPr id="60442" name="Rectangle 4"/>
            <p:cNvSpPr>
              <a:spLocks noChangeArrowheads="1"/>
            </p:cNvSpPr>
            <p:nvPr/>
          </p:nvSpPr>
          <p:spPr bwMode="auto">
            <a:xfrm>
              <a:off x="2123728" y="354013"/>
              <a:ext cx="6480720" cy="1130772"/>
            </a:xfrm>
            <a:prstGeom prst="rect">
              <a:avLst/>
            </a:prstGeom>
            <a:solidFill>
              <a:schemeClr val="tx1">
                <a:alpha val="59999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altLang="en-US" sz="4800"/>
            </a:p>
          </p:txBody>
        </p:sp>
        <p:sp>
          <p:nvSpPr>
            <p:cNvPr id="143365" name="Text Box 5"/>
            <p:cNvSpPr txBox="1">
              <a:spLocks noChangeArrowheads="1"/>
            </p:cNvSpPr>
            <p:nvPr/>
          </p:nvSpPr>
          <p:spPr bwMode="auto">
            <a:xfrm>
              <a:off x="2123728" y="408011"/>
              <a:ext cx="6480720" cy="1077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ผลการประเมินการประกันคุณภาพการปฏิบัติงานของ</a:t>
              </a:r>
            </a:p>
            <a:p>
              <a:pPr algn="ctr">
                <a:defRPr/>
              </a:pPr>
              <a:r>
                <a:rPr lang="th-TH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สำนักหอสมุดและทรัพยากรสารสนเทศ </a:t>
              </a:r>
              <a:r>
                <a:rPr lang="th-TH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 ปีการศึกษา 2561-</a:t>
              </a:r>
              <a:r>
                <a:rPr 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2563</a:t>
              </a:r>
              <a:endParaRPr lang="th-TH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endParaRPr>
            </a:p>
          </p:txBody>
        </p:sp>
      </p:grpSp>
      <p:graphicFrame>
        <p:nvGraphicFramePr>
          <p:cNvPr id="14339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91502"/>
              </p:ext>
            </p:extLst>
          </p:nvPr>
        </p:nvGraphicFramePr>
        <p:xfrm>
          <a:off x="1835150" y="1916113"/>
          <a:ext cx="6769100" cy="450191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1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9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ปีการศึกษา</a:t>
                      </a:r>
                    </a:p>
                  </a:txBody>
                  <a:tcPr marL="90000" marR="90000" marT="46792" marB="467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คะแนนเต็ม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ผลการประเมินคุณภาพ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5423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2564</a:t>
                      </a:r>
                      <a:endParaRPr lang="th-TH" sz="3600" b="1" dirty="0"/>
                    </a:p>
                  </a:txBody>
                  <a:tcPr marL="90000" marR="90000" marT="46792" marB="467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5</a:t>
                      </a:r>
                      <a:endParaRPr lang="th-TH" sz="3600" b="1" dirty="0"/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4.54</a:t>
                      </a:r>
                      <a:endParaRPr lang="th-TH" sz="3600" b="1" dirty="0"/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</a:tr>
              <a:tr h="855423">
                <a:tc>
                  <a:txBody>
                    <a:bodyPr/>
                    <a:lstStyle/>
                    <a:p>
                      <a:r>
                        <a:rPr lang="en-US" sz="3600" b="1" dirty="0"/>
                        <a:t>2563</a:t>
                      </a:r>
                      <a:endParaRPr lang="th-TH" sz="3600" b="1" dirty="0"/>
                    </a:p>
                  </a:txBody>
                  <a:tcPr marL="90000" marR="90000" marT="46792" marB="467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5</a:t>
                      </a:r>
                      <a:endParaRPr lang="th-TH" sz="3600" b="1" dirty="0"/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4.21</a:t>
                      </a:r>
                      <a:endParaRPr lang="th-TH" sz="3600" b="1" dirty="0"/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2562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792" marB="467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3.80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2561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792" marB="467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3.15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0" y="-242888"/>
            <a:ext cx="11723688" cy="770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954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55562" y="2708920"/>
            <a:ext cx="9255126" cy="1368152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94000"/>
                  <a:lumMod val="94000"/>
                </a:srgbClr>
              </a:gs>
              <a:gs pos="77000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สำนักหอสมุดและทรัพยากร</a:t>
            </a:r>
            <a:r>
              <a:rPr lang="th-TH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สารสนเทศ มหาวิทยาลัยสยาม</a:t>
            </a:r>
          </a:p>
          <a:p>
            <a:pPr algn="ctr" eaLnBrk="1" hangingPunct="1">
              <a:defRPr/>
            </a:pPr>
            <a:r>
              <a:rPr lang="th-TH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ขอขอบพระคุณท่านคณะกรรมการทุกท่าน</a:t>
            </a:r>
            <a:endParaRPr lang="th-TH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hlinkClick r:id="rId3" action="ppaction://progra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7" descr="PicB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-265113"/>
            <a:ext cx="9359900" cy="71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6"/>
          <p:cNvSpPr>
            <a:spLocks noChangeArrowheads="1"/>
          </p:cNvSpPr>
          <p:nvPr/>
        </p:nvSpPr>
        <p:spPr bwMode="auto">
          <a:xfrm>
            <a:off x="1828800" y="381000"/>
            <a:ext cx="7239000" cy="665163"/>
          </a:xfrm>
          <a:prstGeom prst="rect">
            <a:avLst/>
          </a:prstGeom>
          <a:solidFill>
            <a:schemeClr val="tx1">
              <a:alpha val="59999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1" y="1281113"/>
            <a:ext cx="9144000" cy="1737330"/>
          </a:xfrm>
          <a:prstGeom prst="rect">
            <a:avLst/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870450" y="328613"/>
            <a:ext cx="13779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400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ปณิธาน</a:t>
            </a:r>
            <a:endParaRPr lang="th-TH" dirty="0">
              <a:solidFill>
                <a:srgbClr val="D9F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4040" name="Text Box 6"/>
          <p:cNvSpPr txBox="1">
            <a:spLocks noChangeArrowheads="1"/>
          </p:cNvSpPr>
          <p:nvPr/>
        </p:nvSpPr>
        <p:spPr bwMode="auto">
          <a:xfrm>
            <a:off x="8345488" y="661352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endParaRPr lang="en-US" altLang="en-US" sz="1000" b="0">
              <a:solidFill>
                <a:schemeClr val="tx1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172370" y="1340768"/>
            <a:ext cx="7357268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sz="4800" dirty="0">
                <a:solidFill>
                  <a:srgbClr val="ECFFD9"/>
                </a:solidFill>
                <a:effectLst>
                  <a:reflection blurRad="6350" stA="60000" endA="900" endPos="580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  </a:t>
            </a:r>
            <a:r>
              <a:rPr lang="th-TH" sz="4800" dirty="0">
                <a:solidFill>
                  <a:srgbClr val="ECFFD9"/>
                </a:solidFill>
                <a:effectLst>
                  <a:glow rad="101600">
                    <a:srgbClr val="002060">
                      <a:alpha val="40000"/>
                    </a:srgbClr>
                  </a:glow>
                </a:effectLst>
                <a:latin typeface="EucrosiaUPC" pitchFamily="18" charset="-34"/>
                <a:cs typeface="EucrosiaUPC" pitchFamily="18" charset="-34"/>
              </a:rPr>
              <a:t>ส่งเสริมความรู้	ควบคู่บริการ</a:t>
            </a:r>
          </a:p>
          <a:p>
            <a:pPr>
              <a:defRPr/>
            </a:pPr>
            <a:r>
              <a:rPr lang="th-TH" sz="4800" dirty="0">
                <a:solidFill>
                  <a:srgbClr val="ECFFD9"/>
                </a:solidFill>
                <a:effectLst>
                  <a:glow rad="101600">
                    <a:srgbClr val="002060">
                      <a:alpha val="40000"/>
                    </a:srgbClr>
                  </a:glow>
                </a:effectLst>
                <a:latin typeface="EucrosiaUPC" pitchFamily="18" charset="-34"/>
                <a:cs typeface="EucrosiaUPC" pitchFamily="18" charset="-34"/>
              </a:rPr>
              <a:t> ข่าวสารทันสมัย	ก้าวไกลสู่สากล</a:t>
            </a:r>
          </a:p>
        </p:txBody>
      </p:sp>
      <p:pic>
        <p:nvPicPr>
          <p:cNvPr id="18447" name="Picture 15" descr="F:\_งานสำนักหอสมุด\_POWERPOINT\IMAGE_SOURCE\PIC_ARC\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5377"/>
            <a:ext cx="9144000" cy="3443207"/>
          </a:xfrm>
          <a:prstGeom prst="rect">
            <a:avLst/>
          </a:prstGeom>
          <a:noFill/>
          <a:effectLst>
            <a:glow rad="12700">
              <a:schemeClr val="accent1">
                <a:satMod val="175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7" descr="PicB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265113"/>
            <a:ext cx="9359900" cy="71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368300"/>
            <a:ext cx="9763126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5"/>
          <p:cNvSpPr>
            <a:spLocks noChangeArrowheads="1"/>
          </p:cNvSpPr>
          <p:nvPr/>
        </p:nvSpPr>
        <p:spPr bwMode="auto">
          <a:xfrm>
            <a:off x="1828800" y="333375"/>
            <a:ext cx="7315200" cy="655638"/>
          </a:xfrm>
          <a:prstGeom prst="rect">
            <a:avLst/>
          </a:prstGeom>
          <a:solidFill>
            <a:schemeClr val="tx1">
              <a:alpha val="59999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45062" name="Group 12"/>
          <p:cNvGrpSpPr>
            <a:grpSpLocks/>
          </p:cNvGrpSpPr>
          <p:nvPr/>
        </p:nvGrpSpPr>
        <p:grpSpPr bwMode="auto">
          <a:xfrm>
            <a:off x="533399" y="296863"/>
            <a:ext cx="7696203" cy="6408739"/>
            <a:chOff x="1981189" y="-290019"/>
            <a:chExt cx="30337722" cy="6624148"/>
          </a:xfrm>
        </p:grpSpPr>
        <p:sp>
          <p:nvSpPr>
            <p:cNvPr id="63491" name="Text Box 3"/>
            <p:cNvSpPr txBox="1">
              <a:spLocks noChangeArrowheads="1"/>
            </p:cNvSpPr>
            <p:nvPr/>
          </p:nvSpPr>
          <p:spPr bwMode="auto">
            <a:xfrm>
              <a:off x="10260241" y="-290019"/>
              <a:ext cx="22058670" cy="7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400" dirty="0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                      </a:t>
              </a:r>
              <a:r>
                <a:rPr lang="th-TH" sz="4400" dirty="0" err="1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พันธ</a:t>
              </a:r>
              <a:r>
                <a:rPr lang="th-TH" sz="4400" dirty="0">
                  <a:solidFill>
                    <a:srgbClr val="D9FF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กิจ</a:t>
              </a:r>
            </a:p>
          </p:txBody>
        </p:sp>
        <p:grpSp>
          <p:nvGrpSpPr>
            <p:cNvPr id="45064" name="Group 11"/>
            <p:cNvGrpSpPr>
              <a:grpSpLocks/>
            </p:cNvGrpSpPr>
            <p:nvPr/>
          </p:nvGrpSpPr>
          <p:grpSpPr bwMode="auto">
            <a:xfrm>
              <a:off x="1981189" y="719111"/>
              <a:ext cx="29736970" cy="5615018"/>
              <a:chOff x="1981189" y="719111"/>
              <a:chExt cx="29736970" cy="5615018"/>
            </a:xfrm>
          </p:grpSpPr>
          <p:sp>
            <p:nvSpPr>
              <p:cNvPr id="11" name="Trapezoid 10"/>
              <p:cNvSpPr/>
              <p:nvPr/>
            </p:nvSpPr>
            <p:spPr bwMode="auto">
              <a:xfrm rot="5400000">
                <a:off x="12840669" y="-10140369"/>
                <a:ext cx="5615018" cy="27333977"/>
              </a:xfrm>
              <a:prstGeom prst="trapezoid">
                <a:avLst>
                  <a:gd name="adj" fmla="val 1601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chemeClr val="bg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ngsanaUPC" pitchFamily="18" charset="-34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384186" y="1450932"/>
                <a:ext cx="27333973" cy="410376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5100000">
                  <a:rot lat="0" lon="20400000" rev="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marL="457200" indent="-457200" algn="thaiDist">
                  <a:buFont typeface="Arial" pitchFamily="34" charset="0"/>
                  <a:buChar char="•"/>
                  <a:defRPr/>
                </a:pPr>
                <a:r>
                  <a:rPr lang="th-TH" sz="2800" dirty="0">
                    <a:solidFill>
                      <a:srgbClr val="ECFFD9"/>
                    </a:solidFill>
                    <a:effectLst>
                      <a:glow rad="101600">
                        <a:srgbClr val="002060">
                          <a:alpha val="40000"/>
                        </a:srgbClr>
                      </a:glow>
                    </a:effectLst>
                    <a:latin typeface="TH Sarabun New" pitchFamily="34" charset="-34"/>
                    <a:cs typeface="TH Sarabun New" pitchFamily="34" charset="-34"/>
                  </a:rPr>
                  <a:t>พัฒนาทรัพยากรสารสนเทศของห้องสมุดให้สอดคล้องกับหลักสูตรและความต้องการของผู้ใช้บริการ</a:t>
                </a:r>
              </a:p>
              <a:p>
                <a:pPr marL="457200" indent="-457200" algn="thaiDist">
                  <a:buFont typeface="Arial" pitchFamily="34" charset="0"/>
                  <a:buChar char="•"/>
                  <a:defRPr/>
                </a:pPr>
                <a:r>
                  <a:rPr lang="th-TH" sz="2800" dirty="0">
                    <a:solidFill>
                      <a:srgbClr val="ECFFD9"/>
                    </a:solidFill>
                    <a:effectLst>
                      <a:glow rad="101600">
                        <a:srgbClr val="002060">
                          <a:alpha val="40000"/>
                        </a:srgbClr>
                      </a:glow>
                    </a:effectLst>
                    <a:latin typeface="TH Sarabun New" pitchFamily="34" charset="-34"/>
                    <a:cs typeface="TH Sarabun New" pitchFamily="34" charset="-34"/>
                  </a:rPr>
                  <a:t>พัฒนาบริการของห้องสมุดให้มีคุณภาพและส่งเสริมทักษะการเข้าถึงสารสนเทศ</a:t>
                </a:r>
              </a:p>
              <a:p>
                <a:pPr marL="457200" indent="-457200" algn="thaiDist">
                  <a:buFont typeface="Arial" pitchFamily="34" charset="0"/>
                  <a:buChar char="•"/>
                  <a:defRPr/>
                </a:pPr>
                <a:r>
                  <a:rPr lang="th-TH" sz="2800" dirty="0">
                    <a:solidFill>
                      <a:srgbClr val="ECFFD9"/>
                    </a:solidFill>
                    <a:effectLst>
                      <a:glow rad="101600">
                        <a:srgbClr val="002060">
                          <a:alpha val="40000"/>
                        </a:srgbClr>
                      </a:glow>
                    </a:effectLst>
                    <a:latin typeface="TH Sarabun New" pitchFamily="34" charset="-34"/>
                    <a:cs typeface="TH Sarabun New" pitchFamily="34" charset="-34"/>
                  </a:rPr>
                  <a:t>พัฒนาห้องสมุดให้เป็นแหล่งเรียนรู้หลักของชุมชนและเอื้อต่อการเรียนรู้ตลอดชีวิต</a:t>
                </a:r>
              </a:p>
              <a:p>
                <a:pPr marL="457200" indent="-457200" algn="thaiDist">
                  <a:buFont typeface="Arial" pitchFamily="34" charset="0"/>
                  <a:buChar char="•"/>
                  <a:defRPr/>
                </a:pPr>
                <a:r>
                  <a:rPr lang="th-TH" sz="2800" dirty="0">
                    <a:solidFill>
                      <a:srgbClr val="ECFFD9"/>
                    </a:solidFill>
                    <a:effectLst>
                      <a:glow rad="101600">
                        <a:srgbClr val="002060">
                          <a:alpha val="40000"/>
                        </a:srgbClr>
                      </a:glow>
                    </a:effectLst>
                    <a:latin typeface="TH Sarabun New" pitchFamily="34" charset="-34"/>
                    <a:cs typeface="TH Sarabun New" pitchFamily="34" charset="-34"/>
                  </a:rPr>
                  <a:t>พัฒนาการบริหารจัดการห้องสมุดให้มีประสิทธิภาพและประสิทธิผล</a:t>
                </a:r>
              </a:p>
            </p:txBody>
          </p:sp>
        </p:grpSp>
      </p:grpSp>
      <p:pic>
        <p:nvPicPr>
          <p:cNvPr id="13" name="รูปภาพ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828800" y="334963"/>
            <a:ext cx="6781800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โครงสร้างการบริหารงานของสำนักหอสมุดฯ</a:t>
            </a:r>
          </a:p>
        </p:txBody>
      </p:sp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5026025" y="3429000"/>
            <a:ext cx="2057400" cy="40322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เลขานุการ</a:t>
            </a:r>
          </a:p>
        </p:txBody>
      </p:sp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304800" y="4191000"/>
            <a:ext cx="22860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th-TH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แผนกพัฒนา</a:t>
            </a:r>
          </a:p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ทรัพยากรสารสนเทศ</a:t>
            </a:r>
          </a:p>
          <a:p>
            <a:pPr algn="ctr">
              <a:defRPr/>
            </a:pPr>
            <a:endParaRPr lang="th-TH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</p:txBody>
      </p:sp>
      <p:cxnSp>
        <p:nvCxnSpPr>
          <p:cNvPr id="51211" name="AutoShape 76"/>
          <p:cNvCxnSpPr>
            <a:cxnSpLocks noChangeShapeType="1"/>
          </p:cNvCxnSpPr>
          <p:nvPr/>
        </p:nvCxnSpPr>
        <p:spPr bwMode="auto">
          <a:xfrm>
            <a:off x="4392613" y="2794000"/>
            <a:ext cx="0" cy="6350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12" name="AutoShape 77"/>
          <p:cNvCxnSpPr>
            <a:cxnSpLocks noChangeShapeType="1"/>
          </p:cNvCxnSpPr>
          <p:nvPr/>
        </p:nvCxnSpPr>
        <p:spPr bwMode="auto">
          <a:xfrm flipH="1">
            <a:off x="4419600" y="3630612"/>
            <a:ext cx="582614" cy="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8" name="Rectangle 78"/>
          <p:cNvSpPr>
            <a:spLocks noChangeArrowheads="1"/>
          </p:cNvSpPr>
          <p:nvPr/>
        </p:nvSpPr>
        <p:spPr bwMode="auto">
          <a:xfrm>
            <a:off x="3265583" y="4191000"/>
            <a:ext cx="22860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แผนกบริการและ</a:t>
            </a:r>
          </a:p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ประชาสัมพันธ์</a:t>
            </a: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2209801" y="1125538"/>
            <a:ext cx="4343400" cy="6096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ผู้อำนวยการสำนักหอสมุดและทรัพยากรสารสนเทศ</a:t>
            </a:r>
          </a:p>
        </p:txBody>
      </p:sp>
      <p:sp>
        <p:nvSpPr>
          <p:cNvPr id="38" name="Rectangle 83"/>
          <p:cNvSpPr>
            <a:spLocks noChangeArrowheads="1"/>
          </p:cNvSpPr>
          <p:nvPr/>
        </p:nvSpPr>
        <p:spPr bwMode="auto">
          <a:xfrm>
            <a:off x="5029200" y="2362200"/>
            <a:ext cx="2422525" cy="481013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    ผู้ช่วยผู้อำนวยการ</a:t>
            </a:r>
            <a:r>
              <a:rPr lang="th-TH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สำนักฯ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   </a:t>
            </a:r>
            <a:endParaRPr lang="th-TH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</p:txBody>
      </p:sp>
      <p:grpSp>
        <p:nvGrpSpPr>
          <p:cNvPr id="51222" name="Group 51"/>
          <p:cNvGrpSpPr>
            <a:grpSpLocks/>
          </p:cNvGrpSpPr>
          <p:nvPr/>
        </p:nvGrpSpPr>
        <p:grpSpPr bwMode="auto">
          <a:xfrm flipH="1">
            <a:off x="3727450" y="1752600"/>
            <a:ext cx="660400" cy="685800"/>
            <a:chOff x="2496" y="1248"/>
            <a:chExt cx="384" cy="384"/>
          </a:xfrm>
        </p:grpSpPr>
        <p:cxnSp>
          <p:nvCxnSpPr>
            <p:cNvPr id="51269" name="AutoShape 52"/>
            <p:cNvCxnSpPr>
              <a:cxnSpLocks noChangeShapeType="1"/>
            </p:cNvCxnSpPr>
            <p:nvPr/>
          </p:nvCxnSpPr>
          <p:spPr bwMode="auto">
            <a:xfrm rot="5400000">
              <a:off x="2304" y="1440"/>
              <a:ext cx="384" cy="0"/>
            </a:xfrm>
            <a:prstGeom prst="straightConnector1">
              <a:avLst/>
            </a:prstGeom>
            <a:noFill/>
            <a:ln w="38100" cap="sq">
              <a:solidFill>
                <a:srgbClr val="ECFFD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70" name="AutoShape 53"/>
            <p:cNvCxnSpPr>
              <a:cxnSpLocks noChangeShapeType="1"/>
            </p:cNvCxnSpPr>
            <p:nvPr/>
          </p:nvCxnSpPr>
          <p:spPr bwMode="auto">
            <a:xfrm rot="10800000">
              <a:off x="2496" y="1632"/>
              <a:ext cx="384" cy="0"/>
            </a:xfrm>
            <a:prstGeom prst="straightConnector1">
              <a:avLst/>
            </a:prstGeom>
            <a:noFill/>
            <a:ln w="38100" cap="sq">
              <a:solidFill>
                <a:srgbClr val="ECFFD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223" name="Group 51"/>
          <p:cNvGrpSpPr>
            <a:grpSpLocks/>
          </p:cNvGrpSpPr>
          <p:nvPr/>
        </p:nvGrpSpPr>
        <p:grpSpPr bwMode="auto">
          <a:xfrm>
            <a:off x="4343400" y="2222500"/>
            <a:ext cx="609600" cy="406400"/>
            <a:chOff x="2496" y="1248"/>
            <a:chExt cx="384" cy="384"/>
          </a:xfrm>
        </p:grpSpPr>
        <p:cxnSp>
          <p:nvCxnSpPr>
            <p:cNvPr id="51267" name="AutoShape 52"/>
            <p:cNvCxnSpPr>
              <a:cxnSpLocks noChangeShapeType="1"/>
            </p:cNvCxnSpPr>
            <p:nvPr/>
          </p:nvCxnSpPr>
          <p:spPr bwMode="auto">
            <a:xfrm rot="5400000">
              <a:off x="2304" y="1440"/>
              <a:ext cx="384" cy="0"/>
            </a:xfrm>
            <a:prstGeom prst="straightConnector1">
              <a:avLst/>
            </a:prstGeom>
            <a:noFill/>
            <a:ln w="38100" cap="sq">
              <a:solidFill>
                <a:srgbClr val="ECFFD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68" name="AutoShape 53"/>
            <p:cNvCxnSpPr>
              <a:cxnSpLocks noChangeShapeType="1"/>
            </p:cNvCxnSpPr>
            <p:nvPr/>
          </p:nvCxnSpPr>
          <p:spPr bwMode="auto">
            <a:xfrm rot="10800000">
              <a:off x="2496" y="1632"/>
              <a:ext cx="384" cy="0"/>
            </a:xfrm>
            <a:prstGeom prst="straightConnector1">
              <a:avLst/>
            </a:prstGeom>
            <a:noFill/>
            <a:ln w="38100" cap="sq">
              <a:solidFill>
                <a:srgbClr val="ECFFD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65" name="Rectangle 85"/>
          <p:cNvSpPr>
            <a:spLocks noChangeArrowheads="1"/>
          </p:cNvSpPr>
          <p:nvPr/>
        </p:nvSpPr>
        <p:spPr bwMode="auto">
          <a:xfrm>
            <a:off x="457200" y="2006391"/>
            <a:ext cx="3286199" cy="8636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คณะกรรมการบริหาร</a:t>
            </a:r>
          </a:p>
          <a:p>
            <a:pPr algn="ctr">
              <a:defRPr/>
            </a:pPr>
            <a:r>
              <a:rPr lang="th-TH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สำนักหอสมุดและทรัพยากรสารสนเทศ</a:t>
            </a:r>
            <a:endParaRPr lang="th-TH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</p:txBody>
      </p:sp>
      <p:sp>
        <p:nvSpPr>
          <p:cNvPr id="49" name="Rectangle 59"/>
          <p:cNvSpPr>
            <a:spLocks noChangeArrowheads="1"/>
          </p:cNvSpPr>
          <p:nvPr/>
        </p:nvSpPr>
        <p:spPr bwMode="auto">
          <a:xfrm>
            <a:off x="6172200" y="4191000"/>
            <a:ext cx="22860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ศูนย์ฝึกอบรมและ</a:t>
            </a:r>
          </a:p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พัฒนาระบบสารสนเทศ</a:t>
            </a:r>
          </a:p>
        </p:txBody>
      </p:sp>
      <p:cxnSp>
        <p:nvCxnSpPr>
          <p:cNvPr id="51233" name="AutoShape 76"/>
          <p:cNvCxnSpPr>
            <a:cxnSpLocks noChangeShapeType="1"/>
          </p:cNvCxnSpPr>
          <p:nvPr/>
        </p:nvCxnSpPr>
        <p:spPr bwMode="auto">
          <a:xfrm>
            <a:off x="4395788" y="3429000"/>
            <a:ext cx="0" cy="7620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34" name="AutoShape 77"/>
          <p:cNvCxnSpPr>
            <a:cxnSpLocks noChangeShapeType="1"/>
          </p:cNvCxnSpPr>
          <p:nvPr/>
        </p:nvCxnSpPr>
        <p:spPr bwMode="auto">
          <a:xfrm flipH="1">
            <a:off x="1447800" y="4038600"/>
            <a:ext cx="6019800" cy="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35" name="AutoShape 76"/>
          <p:cNvCxnSpPr>
            <a:cxnSpLocks noChangeShapeType="1"/>
          </p:cNvCxnSpPr>
          <p:nvPr/>
        </p:nvCxnSpPr>
        <p:spPr bwMode="auto">
          <a:xfrm>
            <a:off x="1447800" y="4038600"/>
            <a:ext cx="0" cy="1524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36" name="AutoShape 76"/>
          <p:cNvCxnSpPr>
            <a:cxnSpLocks noChangeShapeType="1"/>
          </p:cNvCxnSpPr>
          <p:nvPr/>
        </p:nvCxnSpPr>
        <p:spPr bwMode="auto">
          <a:xfrm>
            <a:off x="7467600" y="4038600"/>
            <a:ext cx="0" cy="1524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78"/>
          <p:cNvSpPr>
            <a:spLocks noChangeArrowheads="1"/>
          </p:cNvSpPr>
          <p:nvPr/>
        </p:nvSpPr>
        <p:spPr bwMode="auto">
          <a:xfrm>
            <a:off x="-9525" y="5448300"/>
            <a:ext cx="15240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งานจัดซื้อ/จัดหา</a:t>
            </a:r>
          </a:p>
        </p:txBody>
      </p:sp>
      <p:sp>
        <p:nvSpPr>
          <p:cNvPr id="71" name="Rectangle 78"/>
          <p:cNvSpPr>
            <a:spLocks noChangeArrowheads="1"/>
          </p:cNvSpPr>
          <p:nvPr/>
        </p:nvSpPr>
        <p:spPr bwMode="auto">
          <a:xfrm>
            <a:off x="1600200" y="5486400"/>
            <a:ext cx="14478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งานริหาร</a:t>
            </a:r>
          </a:p>
          <a:p>
            <a:pPr algn="ctr">
              <a:defRPr/>
            </a:pPr>
            <a:r>
              <a:rPr lang="th-TH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ทรัพยากรสารสนเทศ</a:t>
            </a:r>
          </a:p>
        </p:txBody>
      </p:sp>
      <p:sp>
        <p:nvSpPr>
          <p:cNvPr id="72" name="Rectangle 78"/>
          <p:cNvSpPr>
            <a:spLocks noChangeArrowheads="1"/>
          </p:cNvSpPr>
          <p:nvPr/>
        </p:nvSpPr>
        <p:spPr bwMode="auto">
          <a:xfrm>
            <a:off x="3124200" y="5486400"/>
            <a:ext cx="12192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งานบริการ</a:t>
            </a:r>
          </a:p>
        </p:txBody>
      </p:sp>
      <p:sp>
        <p:nvSpPr>
          <p:cNvPr id="73" name="Rectangle 78"/>
          <p:cNvSpPr>
            <a:spLocks noChangeArrowheads="1"/>
          </p:cNvSpPr>
          <p:nvPr/>
        </p:nvSpPr>
        <p:spPr bwMode="auto">
          <a:xfrm>
            <a:off x="4419600" y="5486400"/>
            <a:ext cx="14478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งานบประชาสัมพันธ์</a:t>
            </a:r>
          </a:p>
        </p:txBody>
      </p:sp>
      <p:sp>
        <p:nvSpPr>
          <p:cNvPr id="76" name="Rectangle 78"/>
          <p:cNvSpPr>
            <a:spLocks noChangeArrowheads="1"/>
          </p:cNvSpPr>
          <p:nvPr/>
        </p:nvSpPr>
        <p:spPr bwMode="auto">
          <a:xfrm>
            <a:off x="5943600" y="5486400"/>
            <a:ext cx="12192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งานฝึกอบรม</a:t>
            </a: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7239000" y="5486400"/>
            <a:ext cx="16764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งานพัฒนาระบบสารสนเทศ</a:t>
            </a:r>
          </a:p>
        </p:txBody>
      </p:sp>
      <p:cxnSp>
        <p:nvCxnSpPr>
          <p:cNvPr id="51255" name="AutoShape 77"/>
          <p:cNvCxnSpPr>
            <a:cxnSpLocks noChangeShapeType="1"/>
          </p:cNvCxnSpPr>
          <p:nvPr/>
        </p:nvCxnSpPr>
        <p:spPr bwMode="auto">
          <a:xfrm flipH="1">
            <a:off x="752475" y="5230813"/>
            <a:ext cx="1752600" cy="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56" name="AutoShape 76"/>
          <p:cNvCxnSpPr>
            <a:cxnSpLocks noChangeShapeType="1"/>
          </p:cNvCxnSpPr>
          <p:nvPr/>
        </p:nvCxnSpPr>
        <p:spPr bwMode="auto">
          <a:xfrm>
            <a:off x="1447800" y="4953000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57" name="AutoShape 77"/>
          <p:cNvCxnSpPr>
            <a:cxnSpLocks noChangeShapeType="1"/>
          </p:cNvCxnSpPr>
          <p:nvPr/>
        </p:nvCxnSpPr>
        <p:spPr bwMode="auto">
          <a:xfrm flipH="1" flipV="1">
            <a:off x="3733800" y="5230813"/>
            <a:ext cx="1447800" cy="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58" name="AutoShape 76"/>
          <p:cNvCxnSpPr>
            <a:cxnSpLocks noChangeShapeType="1"/>
          </p:cNvCxnSpPr>
          <p:nvPr/>
        </p:nvCxnSpPr>
        <p:spPr bwMode="auto">
          <a:xfrm>
            <a:off x="4419600" y="4953000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59" name="AutoShape 77"/>
          <p:cNvCxnSpPr>
            <a:cxnSpLocks noChangeShapeType="1"/>
          </p:cNvCxnSpPr>
          <p:nvPr/>
        </p:nvCxnSpPr>
        <p:spPr bwMode="auto">
          <a:xfrm flipH="1">
            <a:off x="6629400" y="5257800"/>
            <a:ext cx="1752600" cy="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60" name="AutoShape 76"/>
          <p:cNvCxnSpPr>
            <a:cxnSpLocks noChangeShapeType="1"/>
          </p:cNvCxnSpPr>
          <p:nvPr/>
        </p:nvCxnSpPr>
        <p:spPr bwMode="auto">
          <a:xfrm>
            <a:off x="7477125" y="4979988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61" name="AutoShape 76"/>
          <p:cNvCxnSpPr>
            <a:cxnSpLocks noChangeShapeType="1"/>
          </p:cNvCxnSpPr>
          <p:nvPr/>
        </p:nvCxnSpPr>
        <p:spPr bwMode="auto">
          <a:xfrm>
            <a:off x="762000" y="5257800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62" name="AutoShape 76"/>
          <p:cNvCxnSpPr>
            <a:cxnSpLocks noChangeShapeType="1"/>
          </p:cNvCxnSpPr>
          <p:nvPr/>
        </p:nvCxnSpPr>
        <p:spPr bwMode="auto">
          <a:xfrm>
            <a:off x="2514600" y="5257800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63" name="AutoShape 76"/>
          <p:cNvCxnSpPr>
            <a:cxnSpLocks noChangeShapeType="1"/>
          </p:cNvCxnSpPr>
          <p:nvPr/>
        </p:nvCxnSpPr>
        <p:spPr bwMode="auto">
          <a:xfrm>
            <a:off x="3733800" y="5257800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64" name="AutoShape 76"/>
          <p:cNvCxnSpPr>
            <a:cxnSpLocks noChangeShapeType="1"/>
          </p:cNvCxnSpPr>
          <p:nvPr/>
        </p:nvCxnSpPr>
        <p:spPr bwMode="auto">
          <a:xfrm>
            <a:off x="5181600" y="5257800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65" name="AutoShape 76"/>
          <p:cNvCxnSpPr>
            <a:cxnSpLocks noChangeShapeType="1"/>
          </p:cNvCxnSpPr>
          <p:nvPr/>
        </p:nvCxnSpPr>
        <p:spPr bwMode="auto">
          <a:xfrm>
            <a:off x="6629400" y="5257800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66" name="AutoShape 76"/>
          <p:cNvCxnSpPr>
            <a:cxnSpLocks noChangeShapeType="1"/>
          </p:cNvCxnSpPr>
          <p:nvPr/>
        </p:nvCxnSpPr>
        <p:spPr bwMode="auto">
          <a:xfrm>
            <a:off x="8382000" y="5257800"/>
            <a:ext cx="0" cy="228600"/>
          </a:xfrm>
          <a:prstGeom prst="straightConnector1">
            <a:avLst/>
          </a:prstGeom>
          <a:noFill/>
          <a:ln w="38100" cap="sq">
            <a:solidFill>
              <a:srgbClr val="ECFFD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51">
            <a:extLst>
              <a:ext uri="{FF2B5EF4-FFF2-40B4-BE49-F238E27FC236}">
                <a16:creationId xmlns="" xmlns:a16="http://schemas.microsoft.com/office/drawing/2014/main" id="{7C7AD162-8561-484E-9472-BE006C1AD5D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40607" y="1752391"/>
            <a:ext cx="645692" cy="685800"/>
            <a:chOff x="2496" y="1248"/>
            <a:chExt cx="384" cy="384"/>
          </a:xfrm>
        </p:grpSpPr>
        <p:cxnSp>
          <p:nvCxnSpPr>
            <p:cNvPr id="42" name="AutoShape 52">
              <a:extLst>
                <a:ext uri="{FF2B5EF4-FFF2-40B4-BE49-F238E27FC236}">
                  <a16:creationId xmlns="" xmlns:a16="http://schemas.microsoft.com/office/drawing/2014/main" id="{C455BD13-7F99-481D-BE80-CB8CFB3CCB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304" y="1440"/>
              <a:ext cx="384" cy="0"/>
            </a:xfrm>
            <a:prstGeom prst="straightConnector1">
              <a:avLst/>
            </a:prstGeom>
            <a:noFill/>
            <a:ln w="38100" cap="sq">
              <a:solidFill>
                <a:srgbClr val="ECFFD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53">
              <a:extLst>
                <a:ext uri="{FF2B5EF4-FFF2-40B4-BE49-F238E27FC236}">
                  <a16:creationId xmlns="" xmlns:a16="http://schemas.microsoft.com/office/drawing/2014/main" id="{8DCD8817-E941-4BB0-A2C5-9A34B48295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496" y="1632"/>
              <a:ext cx="384" cy="0"/>
            </a:xfrm>
            <a:prstGeom prst="straightConnector1">
              <a:avLst/>
            </a:prstGeom>
            <a:noFill/>
            <a:ln w="38100" cap="sq">
              <a:solidFill>
                <a:srgbClr val="ECFFD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Rectangle 85">
            <a:extLst>
              <a:ext uri="{FF2B5EF4-FFF2-40B4-BE49-F238E27FC236}">
                <a16:creationId xmlns="" xmlns:a16="http://schemas.microsoft.com/office/drawing/2014/main" id="{D1BC58C7-1981-4EF4-9368-8EB6DB34D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01" y="3031026"/>
            <a:ext cx="3286199" cy="8636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สำนักงานบริหาร</a:t>
            </a:r>
          </a:p>
          <a:p>
            <a:pPr algn="ctr">
              <a:defRPr/>
            </a:pPr>
            <a:r>
              <a:rPr lang="th-TH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คณะทำงาน 4 ด้าน</a:t>
            </a:r>
          </a:p>
        </p:txBody>
      </p:sp>
      <p:grpSp>
        <p:nvGrpSpPr>
          <p:cNvPr id="48" name="Group 51">
            <a:extLst>
              <a:ext uri="{FF2B5EF4-FFF2-40B4-BE49-F238E27FC236}">
                <a16:creationId xmlns="" xmlns:a16="http://schemas.microsoft.com/office/drawing/2014/main" id="{C62557D7-7D33-4F95-9B56-7B6FA879F53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40607" y="2749578"/>
            <a:ext cx="609600" cy="685800"/>
            <a:chOff x="2496" y="1248"/>
            <a:chExt cx="384" cy="384"/>
          </a:xfrm>
        </p:grpSpPr>
        <p:cxnSp>
          <p:nvCxnSpPr>
            <p:cNvPr id="50" name="AutoShape 52">
              <a:extLst>
                <a:ext uri="{FF2B5EF4-FFF2-40B4-BE49-F238E27FC236}">
                  <a16:creationId xmlns="" xmlns:a16="http://schemas.microsoft.com/office/drawing/2014/main" id="{18F84DB1-F663-41E0-8FD0-19F001D38E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304" y="1440"/>
              <a:ext cx="384" cy="0"/>
            </a:xfrm>
            <a:prstGeom prst="straightConnector1">
              <a:avLst/>
            </a:prstGeom>
            <a:noFill/>
            <a:ln w="38100" cap="sq">
              <a:solidFill>
                <a:srgbClr val="ECFFD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53">
              <a:extLst>
                <a:ext uri="{FF2B5EF4-FFF2-40B4-BE49-F238E27FC236}">
                  <a16:creationId xmlns="" xmlns:a16="http://schemas.microsoft.com/office/drawing/2014/main" id="{A1D08219-1AC2-4F43-ADE0-9D3233EE25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496" y="1632"/>
              <a:ext cx="384" cy="0"/>
            </a:xfrm>
            <a:prstGeom prst="straightConnector1">
              <a:avLst/>
            </a:prstGeom>
            <a:noFill/>
            <a:ln w="38100" cap="sq">
              <a:solidFill>
                <a:srgbClr val="ECFFD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7583" y="5606668"/>
            <a:ext cx="3886200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Human Resource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7582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Information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Resource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Retrieval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82651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Service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Publish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Relation</a:t>
            </a:r>
          </a:p>
          <a:p>
            <a:pPr algn="ctr"/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47720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Training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Sharing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Network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217583" y="2330068"/>
            <a:ext cx="3886200" cy="1143000"/>
          </a:xfrm>
          <a:prstGeom prst="triangle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Technology</a:t>
            </a:r>
          </a:p>
        </p:txBody>
      </p:sp>
      <p:sp>
        <p:nvSpPr>
          <p:cNvPr id="8" name="7-Point Star 7"/>
          <p:cNvSpPr/>
          <p:nvPr/>
        </p:nvSpPr>
        <p:spPr bwMode="auto">
          <a:xfrm>
            <a:off x="1037853" y="1568068"/>
            <a:ext cx="2209800" cy="1295400"/>
          </a:xfrm>
          <a:prstGeom prst="star7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Corporate</a:t>
            </a:r>
          </a:p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Image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8800" y="334963"/>
            <a:ext cx="7207250" cy="64611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ยุทธศาสตร์ของสำนักหอสมุดและทรัพยากรสารสนเทศ</a:t>
            </a:r>
          </a:p>
        </p:txBody>
      </p:sp>
      <p:pic>
        <p:nvPicPr>
          <p:cNvPr id="11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86275" y="1781175"/>
            <a:ext cx="44958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1 นำเทคโนโลยีมาใช้ในการจัดการสารสนเทศในการดำเนินงานได้อย่างเหมาะสม</a:t>
            </a:r>
            <a:r>
              <a:rPr lang="en-US" sz="1800" dirty="0">
                <a:latin typeface="Angsana New" pitchFamily="18" charset="-34"/>
              </a:rPr>
              <a:t>  (Technology)</a:t>
            </a:r>
            <a:r>
              <a:rPr lang="th-TH" sz="1800" dirty="0">
                <a:latin typeface="Angsana New" pitchFamily="18" charset="-34"/>
              </a:rPr>
              <a:t> และบริหารทรัพยากรสารสนเทศให้ครอบคลุมวิชาการที่มีการสอนได้อย่างคุ้มค่า</a:t>
            </a:r>
            <a:r>
              <a:rPr lang="en-US" sz="1800" dirty="0">
                <a:latin typeface="Angsana New" pitchFamily="18" charset="-34"/>
              </a:rPr>
              <a:t>  (Information Resource &amp; Retrieval)</a:t>
            </a:r>
            <a:endParaRPr lang="th-TH" sz="1800" dirty="0">
              <a:latin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6275" y="3154485"/>
            <a:ext cx="4495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2 สร้างองค์ความรู้เชื่อมโยงเครือข่ายสารสนเทศให้เกิดความหลากหลาย</a:t>
            </a:r>
            <a:r>
              <a:rPr lang="en-US" sz="1800" dirty="0">
                <a:latin typeface="Angsana New" pitchFamily="18" charset="-34"/>
              </a:rPr>
              <a:t>  (Training &amp; Sharing Network)</a:t>
            </a:r>
            <a:endParaRPr lang="th-TH" sz="1800" dirty="0">
              <a:latin typeface="Angsana New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6275" y="4026732"/>
            <a:ext cx="4495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3 มุ่งเน้นการให้บริการที่ตรงตามความต้องการของผู้ใช้โดยมีการประชาสัมพันธ์เชิงรุก</a:t>
            </a:r>
            <a:r>
              <a:rPr lang="en-US" sz="1800" dirty="0">
                <a:latin typeface="Angsana New" pitchFamily="18" charset="-34"/>
              </a:rPr>
              <a:t> (Service &amp; Publish Relation)</a:t>
            </a:r>
            <a:endParaRPr lang="th-TH" sz="1800" dirty="0">
              <a:latin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6988" y="5646137"/>
            <a:ext cx="4495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5 พัฒนาทักษะการเรียนรู้ของบุคลากรให้มีความทันสมัยอยู่ตลอดเวลา</a:t>
            </a:r>
            <a:r>
              <a:rPr lang="en-US" sz="1800" dirty="0">
                <a:latin typeface="Angsana New" pitchFamily="18" charset="-34"/>
              </a:rPr>
              <a:t> </a:t>
            </a:r>
            <a:r>
              <a:rPr lang="th-TH" sz="1800" dirty="0">
                <a:latin typeface="Angsana New" pitchFamily="18" charset="-34"/>
              </a:rPr>
              <a:t> </a:t>
            </a:r>
            <a:r>
              <a:rPr lang="en-US" sz="1800" dirty="0">
                <a:latin typeface="Angsana New" pitchFamily="18" charset="-34"/>
              </a:rPr>
              <a:t>(Human Resource)</a:t>
            </a:r>
            <a:endParaRPr lang="th-TH" sz="1800" dirty="0">
              <a:latin typeface="Angsana New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245" y="4826825"/>
            <a:ext cx="4515134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4 สร้างภาพลักษณ์ขององค์กรด้วยนวัตกรรมสารสนเทศและการบริการ</a:t>
            </a:r>
            <a:r>
              <a:rPr lang="en-US" sz="1800" dirty="0">
                <a:latin typeface="Angsana New" pitchFamily="18" charset="-34"/>
              </a:rPr>
              <a:t> (Corporate Image)</a:t>
            </a:r>
            <a:endParaRPr lang="th-TH" sz="18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51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7583" y="5606668"/>
            <a:ext cx="3886200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Human Resource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7582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Information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Resource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Retrieval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82651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Service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Publish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Relation</a:t>
            </a:r>
          </a:p>
          <a:p>
            <a:pPr algn="ctr"/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47720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Training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Sharing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Network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217583" y="2330068"/>
            <a:ext cx="3886200" cy="1143000"/>
          </a:xfrm>
          <a:prstGeom prst="triangle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Technology</a:t>
            </a:r>
          </a:p>
        </p:txBody>
      </p:sp>
      <p:sp>
        <p:nvSpPr>
          <p:cNvPr id="8" name="7-Point Star 7"/>
          <p:cNvSpPr/>
          <p:nvPr/>
        </p:nvSpPr>
        <p:spPr bwMode="auto">
          <a:xfrm>
            <a:off x="1037853" y="1568068"/>
            <a:ext cx="2209800" cy="1295400"/>
          </a:xfrm>
          <a:prstGeom prst="star7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Corporate</a:t>
            </a:r>
          </a:p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Image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8800" y="334963"/>
            <a:ext cx="7207250" cy="64611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ยุทธศาสตร์ของสำนักหอสมุดและทรัพยากรสารสนเทศ</a:t>
            </a:r>
          </a:p>
        </p:txBody>
      </p:sp>
      <p:pic>
        <p:nvPicPr>
          <p:cNvPr id="11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86275" y="1781175"/>
            <a:ext cx="44958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1 นำเทคโนโลยีมาใช้ในการจัดการสารสนเทศในการดำเนินงานได้อย่างเหมาะสม</a:t>
            </a:r>
            <a:r>
              <a:rPr lang="en-US" sz="1800" dirty="0">
                <a:latin typeface="Angsana New" pitchFamily="18" charset="-34"/>
              </a:rPr>
              <a:t>  (Technology)</a:t>
            </a:r>
            <a:r>
              <a:rPr lang="th-TH" sz="1800" dirty="0">
                <a:latin typeface="Angsana New" pitchFamily="18" charset="-34"/>
              </a:rPr>
              <a:t> และบริหารทรัพยากรสารสนเทศให้ครอบคลุมวิชาการที่มีการสอนได้อย่างคุ้มค่า</a:t>
            </a:r>
            <a:r>
              <a:rPr lang="en-US" sz="1800" dirty="0">
                <a:latin typeface="Angsana New" pitchFamily="18" charset="-34"/>
              </a:rPr>
              <a:t>  (Information Resource &amp; Retrieval)</a:t>
            </a:r>
            <a:endParaRPr lang="th-TH" sz="1800" dirty="0">
              <a:latin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6275" y="2981504"/>
            <a:ext cx="4495800" cy="203132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เนื่องจากเป็นหน่วยงานที่ต้องมีการติดต่อสื่อสารสารสนเทศทั้งบุคคลภายในและภายนอก ดังนั้นต้องมีเทคโนโลยีคอมพิวเตอร์และการสื่อสารรองรับการทำงานได้อย่างเหมาะสมและเพียงพอต่อความต้องการในการให้บริการ อีกทั้ง</a:t>
            </a:r>
            <a:r>
              <a:rPr lang="th-TH" sz="1800" dirty="0">
                <a:latin typeface="Angsana New" pitchFamily="18" charset="-34"/>
              </a:rPr>
              <a:t>เป็นหน่วยงานที่เป็นแหล่งรวมทรัพยากรสารสนเทศ และองค์ความรู้ที่หลากหลาย เพื่อให้สอดคล้องกับความต้องการของผู้ใช้ได้อย่างเพียงพอ เหมาะสม คุ้มค่าและเสริมสร้างนวัตกรรมทางด้านสารสนเทศให้มีประโยชน์ต่อการใช้งาน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BA1B7C1-1B80-486D-BAB6-90071A4F8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6627"/>
              </p:ext>
            </p:extLst>
          </p:nvPr>
        </p:nvGraphicFramePr>
        <p:xfrm>
          <a:off x="4800600" y="5263768"/>
          <a:ext cx="388620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29904704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</a:rPr>
                        <a:t>กลยุทธ์ที่ 1 บริหารทรัพยากรสารสนเทศ อย่างมีประสิทธิภาพ สอดคล้องกับความต้องการของคนยุคใหม่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04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5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7583" y="5606668"/>
            <a:ext cx="3886200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Human Resource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7582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Information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Resource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Retrieval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82651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Service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Publish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Relation</a:t>
            </a:r>
          </a:p>
          <a:p>
            <a:pPr algn="ctr"/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47720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Training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Sharing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Network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217583" y="2330068"/>
            <a:ext cx="3886200" cy="1143000"/>
          </a:xfrm>
          <a:prstGeom prst="triangle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Technology</a:t>
            </a:r>
          </a:p>
        </p:txBody>
      </p:sp>
      <p:sp>
        <p:nvSpPr>
          <p:cNvPr id="8" name="7-Point Star 7"/>
          <p:cNvSpPr/>
          <p:nvPr/>
        </p:nvSpPr>
        <p:spPr bwMode="auto">
          <a:xfrm>
            <a:off x="1037853" y="1568068"/>
            <a:ext cx="2209800" cy="1295400"/>
          </a:xfrm>
          <a:prstGeom prst="star7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Corporate</a:t>
            </a:r>
          </a:p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Image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8800" y="334963"/>
            <a:ext cx="7207250" cy="64611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ยุทธศาสตร์ของสำนักหอสมุดและทรัพยากรสารสนเทศ</a:t>
            </a:r>
          </a:p>
        </p:txBody>
      </p:sp>
      <p:pic>
        <p:nvPicPr>
          <p:cNvPr id="11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60482" y="1229059"/>
            <a:ext cx="4495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2 สร้างองค์ความรู้เชื่อมโยงเครือข่ายสารสนเทศให้เกิดความหลากหลาย</a:t>
            </a:r>
            <a:r>
              <a:rPr lang="en-US" sz="1800" dirty="0">
                <a:latin typeface="Angsana New" pitchFamily="18" charset="-34"/>
              </a:rPr>
              <a:t>  (Training &amp; Sharing Network)</a:t>
            </a:r>
            <a:endParaRPr lang="th-TH" sz="1800" dirty="0">
              <a:latin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0988" y="4298476"/>
            <a:ext cx="4495800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เนื่องจากเป็นหน่วยงานด้านการให้บริการ ดังนั้นต้องเน้นการเอาใจใส่ในการบริการเพื่อให้ได้รับการยอมรับจากบุคคลทั้งภายในและภายนอกมหาวิทยาลัย ซึ่งต้องทราบความต้องการของผู้ใช้บริการแล้วสามารถตอบสนองได้อย่างเหมาะสม โดยมีการประชาสัมพันธ์เชิงรุกให้สามารถเข้าถึงผู้ใช้ได้อย่างรวดเร็วและกระจายสู่ภายนอกอย่างแพร่หลาย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4400" y="3164017"/>
            <a:ext cx="3352800" cy="41088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กลยุทธ์ 2.ความร่วมมือในการใช้ทรัพยากรร่วมกัน</a:t>
            </a: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3A96B49-3FD7-4EF8-9607-A87AF63290C2}"/>
              </a:ext>
            </a:extLst>
          </p:cNvPr>
          <p:cNvSpPr/>
          <p:nvPr/>
        </p:nvSpPr>
        <p:spPr>
          <a:xfrm>
            <a:off x="4364111" y="1861670"/>
            <a:ext cx="44958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เนื่องจากเป็นหน่วยงานด้านการจัดการและการเผยแพร่องค์ความรู้ ดังนั้นต้องสามารถที่จะถ่ายทอดและแลกเปลี่ยนความรู้ให้บุคลากรในองค์กรและสร้างความร่วมมือกับหน่วยงานภายนอก ในการพัฒนาองค์ความรู้ร่วมกันได้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D5BDD8E-4596-4AB4-AD8B-A5B62BBDA61B}"/>
              </a:ext>
            </a:extLst>
          </p:cNvPr>
          <p:cNvSpPr/>
          <p:nvPr/>
        </p:nvSpPr>
        <p:spPr>
          <a:xfrm>
            <a:off x="4396768" y="3694610"/>
            <a:ext cx="4495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3 มุ่งเน้นการให้บริการที่ตรงตามความต้องการของผู้ใช้โดยมีการประชาสัมพันธ์เชิงรุก</a:t>
            </a:r>
            <a:r>
              <a:rPr lang="en-US" sz="1800" dirty="0">
                <a:latin typeface="Angsana New" pitchFamily="18" charset="-34"/>
              </a:rPr>
              <a:t> (Service &amp; Publish Relation)</a:t>
            </a:r>
            <a:endParaRPr lang="th-TH" sz="1800" dirty="0">
              <a:latin typeface="Angsana New" pitchFamily="18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CEBCF17-11B3-4060-B1A1-80779ACD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79142"/>
              </p:ext>
            </p:extLst>
          </p:nvPr>
        </p:nvGraphicFramePr>
        <p:xfrm>
          <a:off x="4572000" y="5938374"/>
          <a:ext cx="4133777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3777">
                  <a:extLst>
                    <a:ext uri="{9D8B030D-6E8A-4147-A177-3AD203B41FA5}">
                      <a16:colId xmlns="" xmlns:a16="http://schemas.microsoft.com/office/drawing/2014/main" val="2296592640"/>
                    </a:ext>
                  </a:extLst>
                </a:gridCol>
              </a:tblGrid>
              <a:tr h="56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กลยุทธ์ที่ 3พัฒนาทักษะสารสนเทศ และทักษะการรอบรู้เทคโนโลยีสารสนเทศ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th-TH" sz="1800" dirty="0">
                          <a:effectLst/>
                        </a:rPr>
                        <a:t>ให้กับผู้รับบริการ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93187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41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7583" y="5606668"/>
            <a:ext cx="3886200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Human Resource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7582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Information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Resource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Retrieval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82651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Service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Publish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Relation</a:t>
            </a:r>
          </a:p>
          <a:p>
            <a:pPr algn="ctr"/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47720" y="3473068"/>
            <a:ext cx="1156063" cy="2133600"/>
          </a:xfrm>
          <a:prstGeom prst="rect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Training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&amp;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Sharing</a:t>
            </a:r>
          </a:p>
          <a:p>
            <a:pPr algn="ctr"/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Network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217583" y="2330068"/>
            <a:ext cx="3886200" cy="1143000"/>
          </a:xfrm>
          <a:prstGeom prst="triangle">
            <a:avLst/>
          </a:prstGeom>
          <a:gradFill>
            <a:gsLst>
              <a:gs pos="0">
                <a:srgbClr val="FFF200"/>
              </a:gs>
              <a:gs pos="88000">
                <a:srgbClr val="FF7A00">
                  <a:lumMod val="91000"/>
                  <a:alpha val="94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Technology</a:t>
            </a:r>
          </a:p>
        </p:txBody>
      </p:sp>
      <p:sp>
        <p:nvSpPr>
          <p:cNvPr id="8" name="7-Point Star 7"/>
          <p:cNvSpPr/>
          <p:nvPr/>
        </p:nvSpPr>
        <p:spPr bwMode="auto">
          <a:xfrm>
            <a:off x="1037853" y="1568068"/>
            <a:ext cx="2209800" cy="1295400"/>
          </a:xfrm>
          <a:prstGeom prst="star7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Corporate</a:t>
            </a:r>
          </a:p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UPC" pitchFamily="18" charset="-34"/>
              </a:rPr>
              <a:t>Image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8800" y="334963"/>
            <a:ext cx="7207250" cy="64611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srgbClr val="D9F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ยุทธศาสตร์ของสำนักหอสมุดและทรัพยากรสารสนเทศ</a:t>
            </a:r>
          </a:p>
        </p:txBody>
      </p:sp>
      <p:pic>
        <p:nvPicPr>
          <p:cNvPr id="11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038"/>
            <a:ext cx="1233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4E85833-6250-4E65-82CF-50105902EC9F}"/>
              </a:ext>
            </a:extLst>
          </p:cNvPr>
          <p:cNvSpPr/>
          <p:nvPr/>
        </p:nvSpPr>
        <p:spPr>
          <a:xfrm>
            <a:off x="4289103" y="3673901"/>
            <a:ext cx="457200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5 พัฒนาทักษะการเรียนรู้ของบุคลากรให้มีความทันสมัยอยู่ตลอดเวลา</a:t>
            </a:r>
            <a:r>
              <a:rPr lang="en-US" sz="1800" dirty="0">
                <a:latin typeface="Angsana New" pitchFamily="18" charset="-34"/>
              </a:rPr>
              <a:t> </a:t>
            </a:r>
            <a:r>
              <a:rPr lang="th-TH" sz="1800" dirty="0">
                <a:latin typeface="Angsana New" pitchFamily="18" charset="-34"/>
              </a:rPr>
              <a:t> </a:t>
            </a:r>
            <a:r>
              <a:rPr lang="en-US" sz="1800" dirty="0">
                <a:latin typeface="Angsana New" pitchFamily="18" charset="-34"/>
              </a:rPr>
              <a:t>(Human Resource)</a:t>
            </a:r>
            <a:endParaRPr lang="th-TH" sz="1800" dirty="0">
              <a:latin typeface="Angsana New" pitchFamily="18" charset="-34"/>
            </a:endParaRPr>
          </a:p>
          <a:p>
            <a:pPr algn="thaiDist"/>
            <a:r>
              <a:rPr lang="th-TH" sz="1800" dirty="0">
                <a:latin typeface="Angsana New" pitchFamily="18" charset="-34"/>
              </a:rPr>
              <a:t>เนื่องจากบุคลากรเป็นพื้นฐานของความสำเร็จ ดังนั้นต้องมีการพัฒนาบุคลากรให้มีความรู้ที่หลากหลาย ทักษะต่างๆที่สามารถทำให้การดำเนินงานเป็นไปได้อย่างมีประสิทธิภาพ โดยลักษณะของบุคลากรจะต้องมีความใฝ่รู้ กระตือรือร้นเมื่อมีองค์ความรู้ใหม่เกิดขึ้นมา พร้อมที่จะเรียนรู้อยู่ตลอดเวลา สนใจสิ่งต่างๆที่อยู่รอบตัว แล้วมีความคิดการ</a:t>
            </a:r>
            <a:r>
              <a:rPr lang="en-US" sz="1800" dirty="0">
                <a:latin typeface="Angsana New" pitchFamily="18" charset="-34"/>
              </a:rPr>
              <a:t> </a:t>
            </a:r>
            <a:r>
              <a:rPr lang="th-TH" sz="1800" dirty="0" err="1">
                <a:latin typeface="Angsana New" pitchFamily="18" charset="-34"/>
              </a:rPr>
              <a:t>บูรณา</a:t>
            </a:r>
            <a:r>
              <a:rPr lang="th-TH" sz="1800" dirty="0">
                <a:latin typeface="Angsana New" pitchFamily="18" charset="-34"/>
              </a:rPr>
              <a:t>การแนวทางการพัฒนาตนเองได้อย่างเหมาะสม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1763EE5-ABAD-4F21-9E2E-BB5F331CF77A}"/>
              </a:ext>
            </a:extLst>
          </p:cNvPr>
          <p:cNvSpPr/>
          <p:nvPr/>
        </p:nvSpPr>
        <p:spPr>
          <a:xfrm>
            <a:off x="4387074" y="1147242"/>
            <a:ext cx="4495800" cy="175432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Angsana New" pitchFamily="18" charset="-34"/>
              </a:rPr>
              <a:t>ยุทธศาสตร์ที่ 4 สร้างภาพลักษณ์ขององค์กรด้วยนวัตกรรมสารสนเทศและการบริการ</a:t>
            </a:r>
            <a:r>
              <a:rPr lang="en-US" sz="1800" dirty="0">
                <a:latin typeface="Angsana New" pitchFamily="18" charset="-34"/>
              </a:rPr>
              <a:t> (Corporate Image)</a:t>
            </a:r>
            <a:endParaRPr lang="th-TH" sz="1800" dirty="0">
              <a:latin typeface="Angsana New" pitchFamily="18" charset="-34"/>
            </a:endParaRPr>
          </a:p>
          <a:p>
            <a:r>
              <a:rPr lang="th-TH" sz="1800" dirty="0">
                <a:latin typeface="Angsana New" pitchFamily="18" charset="-34"/>
              </a:rPr>
              <a:t>เนื่องจากเป็นหน่วยงานสนับสนุนด้านวิชาการ ดังนั้นต้องสามารถสร้างภาพลักษณ์ให้กับองค์กร รวมถึงการส่งเสริมและสนับสนุนบุคลากรในองค์กรให้ได้รับความรู้และเป็นช่องทางเผยแพร่งานวิชาการออกสู่ภายนอก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5AF548CB-CA3A-44E5-B578-1EC2E5620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48518"/>
              </p:ext>
            </p:extLst>
          </p:nvPr>
        </p:nvGraphicFramePr>
        <p:xfrm>
          <a:off x="4479858" y="2997754"/>
          <a:ext cx="4176270" cy="412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270">
                  <a:extLst>
                    <a:ext uri="{9D8B030D-6E8A-4147-A177-3AD203B41FA5}">
                      <a16:colId xmlns="" xmlns:a16="http://schemas.microsoft.com/office/drawing/2014/main" val="2990470407"/>
                    </a:ext>
                  </a:extLst>
                </a:gridCol>
              </a:tblGrid>
              <a:tr h="412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กลยุทธ์ที่ 4 บริหารจัดการอย่างมีประสิทธิภาพสู่คุณภาพที่ยั่งยืน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041911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55B41EF8-38D9-4967-80CD-C4A9564A1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91277"/>
              </p:ext>
            </p:extLst>
          </p:nvPr>
        </p:nvGraphicFramePr>
        <p:xfrm>
          <a:off x="4490744" y="6103103"/>
          <a:ext cx="3886200" cy="419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2990470407"/>
                    </a:ext>
                  </a:extLst>
                </a:gridCol>
              </a:tblGrid>
              <a:tr h="4199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กลยุทธ์ที่ 5 พัฒนาความรู้สู่การปฏิบัติ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04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803538"/>
      </p:ext>
    </p:extLst>
  </p:cSld>
  <p:clrMapOvr>
    <a:masterClrMapping/>
  </p:clrMapOvr>
</p:sld>
</file>

<file path=ppt/theme/theme1.xml><?xml version="1.0" encoding="utf-8"?>
<a:theme xmlns:a="http://schemas.openxmlformats.org/drawingml/2006/main" name="Sandstone">
  <a:themeElements>
    <a:clrScheme name="Sandstone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Sandstone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FFF200"/>
            </a:gs>
            <a:gs pos="88000">
              <a:srgbClr val="FF7A00">
                <a:lumMod val="91000"/>
                <a:alpha val="94000"/>
              </a:srgb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a:spPr>
      <a:bodyPr wrap="none" anchor="ctr"/>
      <a:lstStyle>
        <a:defPPr>
          <a:defRPr sz="2400" dirty="0">
            <a:solidFill>
              <a:schemeClr val="bg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99540"/>
        </a:solidFill>
        <a:ln>
          <a:noFill/>
        </a:ln>
        <a:effectLst>
          <a:outerShdw dist="107763" dir="189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andstone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ndstone">
  <a:themeElements>
    <a:clrScheme name="Sandstone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Sandstone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FFF200"/>
            </a:gs>
            <a:gs pos="88000">
              <a:srgbClr val="FF7A00">
                <a:lumMod val="91000"/>
                <a:alpha val="94000"/>
              </a:srgb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a:spPr>
      <a:bodyPr wrap="none" anchor="ctr"/>
      <a:lstStyle>
        <a:defPPr>
          <a:defRPr sz="2400" dirty="0">
            <a:solidFill>
              <a:schemeClr val="bg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99540"/>
        </a:solidFill>
        <a:ln>
          <a:noFill/>
        </a:ln>
        <a:effectLst>
          <a:outerShdw dist="107763" dir="189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andstone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13172</TotalTime>
  <Words>3293</Words>
  <Application>Microsoft Office PowerPoint</Application>
  <PresentationFormat>On-screen Show (4:3)</PresentationFormat>
  <Paragraphs>364</Paragraphs>
  <Slides>26</Slides>
  <Notes>2</Notes>
  <HiddenSlides>3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Malgun Gothic</vt:lpstr>
      <vt:lpstr>Angsana New</vt:lpstr>
      <vt:lpstr>AngsanaUPC</vt:lpstr>
      <vt:lpstr>Arial</vt:lpstr>
      <vt:lpstr>Calibri</vt:lpstr>
      <vt:lpstr>Cordia New</vt:lpstr>
      <vt:lpstr>EucrosiaUPC</vt:lpstr>
      <vt:lpstr>TH Chakra Petch</vt:lpstr>
      <vt:lpstr>TH Sarabun New</vt:lpstr>
      <vt:lpstr>TH SarabunPSK</vt:lpstr>
      <vt:lpstr>Times New Roman</vt:lpstr>
      <vt:lpstr>Wingdings</vt:lpstr>
      <vt:lpstr>Sandstone</vt:lpstr>
      <vt:lpstr>1_Sandstone</vt:lpstr>
      <vt:lpstr>แผนภูมิ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Siam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Digital Library</dc:creator>
  <cp:lastModifiedBy>Windows User</cp:lastModifiedBy>
  <cp:revision>718</cp:revision>
  <cp:lastPrinted>2019-09-25T09:14:28Z</cp:lastPrinted>
  <dcterms:created xsi:type="dcterms:W3CDTF">2004-02-18T06:39:11Z</dcterms:created>
  <dcterms:modified xsi:type="dcterms:W3CDTF">2022-09-22T09:28:02Z</dcterms:modified>
</cp:coreProperties>
</file>